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1.xml" ContentType="application/vnd.openxmlformats-officedocument.presentationml.tags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2" r:id="rId1"/>
    <p:sldMasterId id="2147483909" r:id="rId2"/>
    <p:sldMasterId id="2147483959" r:id="rId3"/>
    <p:sldMasterId id="2147483946" r:id="rId4"/>
    <p:sldMasterId id="2147483934" r:id="rId5"/>
    <p:sldMasterId id="2147483921" r:id="rId6"/>
  </p:sldMasterIdLst>
  <p:notesMasterIdLst>
    <p:notesMasterId r:id="rId38"/>
  </p:notesMasterIdLst>
  <p:handoutMasterIdLst>
    <p:handoutMasterId r:id="rId39"/>
  </p:handoutMasterIdLst>
  <p:sldIdLst>
    <p:sldId id="373" r:id="rId7"/>
    <p:sldId id="465" r:id="rId8"/>
    <p:sldId id="468" r:id="rId9"/>
    <p:sldId id="430" r:id="rId10"/>
    <p:sldId id="258" r:id="rId11"/>
    <p:sldId id="431" r:id="rId12"/>
    <p:sldId id="456" r:id="rId13"/>
    <p:sldId id="479" r:id="rId14"/>
    <p:sldId id="480" r:id="rId15"/>
    <p:sldId id="466" r:id="rId16"/>
    <p:sldId id="469" r:id="rId17"/>
    <p:sldId id="471" r:id="rId18"/>
    <p:sldId id="470" r:id="rId19"/>
    <p:sldId id="432" r:id="rId20"/>
    <p:sldId id="473" r:id="rId21"/>
    <p:sldId id="474" r:id="rId22"/>
    <p:sldId id="476" r:id="rId23"/>
    <p:sldId id="478" r:id="rId24"/>
    <p:sldId id="461" r:id="rId25"/>
    <p:sldId id="462" r:id="rId26"/>
    <p:sldId id="433" r:id="rId27"/>
    <p:sldId id="435" r:id="rId28"/>
    <p:sldId id="463" r:id="rId29"/>
    <p:sldId id="437" r:id="rId30"/>
    <p:sldId id="472" r:id="rId31"/>
    <p:sldId id="482" r:id="rId32"/>
    <p:sldId id="464" r:id="rId33"/>
    <p:sldId id="438" r:id="rId34"/>
    <p:sldId id="439" r:id="rId35"/>
    <p:sldId id="440" r:id="rId36"/>
    <p:sldId id="428" r:id="rId37"/>
  </p:sldIdLst>
  <p:sldSz cx="9144000" cy="6858000" type="screen4x3"/>
  <p:notesSz cx="6669088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.Rahmanov" initials="M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FF5050"/>
    <a:srgbClr val="66CCFF"/>
    <a:srgbClr val="C255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75" autoAdjust="0"/>
    <p:restoredTop sz="84936" autoAdjust="0"/>
  </p:normalViewPr>
  <p:slideViewPr>
    <p:cSldViewPr>
      <p:cViewPr>
        <p:scale>
          <a:sx n="84" d="100"/>
          <a:sy n="84" d="100"/>
        </p:scale>
        <p:origin x="-2382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28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3570" y="822"/>
      </p:cViewPr>
      <p:guideLst>
        <p:guide orient="horz" pos="3128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07B967-DF8B-422B-8653-605B111B5CCF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1976A37D-D892-4BF4-8B69-B838D8918FA6}" type="pres">
      <dgm:prSet presAssocID="{F307B967-DF8B-422B-8653-605B111B5CCF}" presName="linearFlow" presStyleCnt="0">
        <dgm:presLayoutVars>
          <dgm:dir/>
          <dgm:resizeHandles val="exact"/>
        </dgm:presLayoutVars>
      </dgm:prSet>
      <dgm:spPr/>
    </dgm:pt>
  </dgm:ptLst>
  <dgm:cxnLst>
    <dgm:cxn modelId="{CA641A5B-9E75-49AF-98F1-FA691AFE008D}" type="presOf" srcId="{F307B967-DF8B-422B-8653-605B111B5CCF}" destId="{1976A37D-D892-4BF4-8B69-B838D8918FA6}" srcOrd="0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2F18C5-A85C-4E18-8C22-CB672479AA2D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461A1751-F153-4A7E-B4E9-EDCA131FA473}" type="pres">
      <dgm:prSet presAssocID="{522F18C5-A85C-4E18-8C22-CB672479AA2D}" presName="linearFlow" presStyleCnt="0">
        <dgm:presLayoutVars>
          <dgm:dir/>
          <dgm:resizeHandles val="exact"/>
        </dgm:presLayoutVars>
      </dgm:prSet>
      <dgm:spPr/>
    </dgm:pt>
  </dgm:ptLst>
  <dgm:cxnLst>
    <dgm:cxn modelId="{8CF773C2-272C-4F17-B4FA-B7754F4295A6}" type="presOf" srcId="{522F18C5-A85C-4E18-8C22-CB672479AA2D}" destId="{461A1751-F153-4A7E-B4E9-EDCA131FA473}" srcOrd="0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07B967-DF8B-422B-8653-605B111B5CCF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1976A37D-D892-4BF4-8B69-B838D8918FA6}" type="pres">
      <dgm:prSet presAssocID="{F307B967-DF8B-422B-8653-605B111B5CCF}" presName="linearFlow" presStyleCnt="0">
        <dgm:presLayoutVars>
          <dgm:dir/>
          <dgm:resizeHandles val="exact"/>
        </dgm:presLayoutVars>
      </dgm:prSet>
      <dgm:spPr/>
    </dgm:pt>
  </dgm:ptLst>
  <dgm:cxnLst>
    <dgm:cxn modelId="{FE55480E-9E95-4E09-AF7F-6D68ED83403A}" type="presOf" srcId="{F307B967-DF8B-422B-8653-605B111B5CCF}" destId="{1976A37D-D892-4BF4-8B69-B838D8918FA6}" srcOrd="0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8DEB0-D248-429C-A2BC-8E6115900D4B}" type="datetimeFigureOut">
              <a:rPr lang="ru-RU" smtClean="0"/>
              <a:t>03.06.2016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1258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6866" y="9431258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C2C87-C6DA-4C83-AE09-1D65F427F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997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FE3CB-09E3-4A72-8597-9C229F119BE1}" type="datetimeFigureOut">
              <a:rPr lang="ru-RU" smtClean="0"/>
              <a:pPr/>
              <a:t>03.06.2016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908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8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417FA-4345-441C-B10A-9FAC3112D0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Верхний колонтитул 7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259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4B92CE918BDED26273AB5D46616A76EA928E21D1F6C549843AC184FE234C6FD837E22347C36B377FG617L" TargetMode="External"/><Relationship Id="rId3" Type="http://schemas.openxmlformats.org/officeDocument/2006/relationships/hyperlink" Target="consultantplus://offline/ref=4B92CE918BDED26273AB5C42726A76EA958120D3F4C6148E329888FC244330CF30AB2F46C36E34G71AL" TargetMode="External"/><Relationship Id="rId7" Type="http://schemas.openxmlformats.org/officeDocument/2006/relationships/hyperlink" Target="consultantplus://offline/ref=4B92CE918BDED26273AB5C42726A76EA958120D3F4C6148E329888FC244330CF30AB2F46C36834G71DL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6" Type="http://schemas.openxmlformats.org/officeDocument/2006/relationships/hyperlink" Target="consultantplus://offline/ref=4B92CE918BDED26273AB5D46616A76EA928E21D1F6C549843AC184FE234C6FD837E22347C36B377FG611L" TargetMode="External"/><Relationship Id="rId5" Type="http://schemas.openxmlformats.org/officeDocument/2006/relationships/hyperlink" Target="consultantplus://offline/ref=4B92CE918BDED26273AB5D46616A76EA928E21D1F6C549843AC184FE234C6FD837E22347C36B377FG612L" TargetMode="External"/><Relationship Id="rId10" Type="http://schemas.openxmlformats.org/officeDocument/2006/relationships/hyperlink" Target="consultantplus://offline/ref=4B92CE918BDED26273AB5D46616A76EA928E21D1F6C549843AC184FE234C6FD837E22347C36B377FG615L" TargetMode="External"/><Relationship Id="rId4" Type="http://schemas.openxmlformats.org/officeDocument/2006/relationships/hyperlink" Target="consultantplus://offline/ref=4B92CE918BDED26273AB5D46616A76EA928E21D1F6C549843AC184FE234C6FD837E22347C36B3778G61AL" TargetMode="External"/><Relationship Id="rId9" Type="http://schemas.openxmlformats.org/officeDocument/2006/relationships/hyperlink" Target="consultantplus://offline/ref=4B92CE918BDED26273AB5D46616A76EA928E21D1F6C549843AC184FE234C6FD837E22347C36B377FG616L" TargetMode="Externa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9B7A06BCB9E3EEBDD5C39C588A8125426BD59D2DF1EAC43B9EAD547177AF4BB370EC5D673BnFJ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Kut_lp\Desktop\%20http:\&#1088;&#1077;&#1075;&#1080;&#1089;&#1090;&#1088;&#1072;&#1090;&#1091;&#1088;&#1072;86.&#1088;&#1092;\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er.dzhmao.ru/" TargetMode="External"/></Relationships>
</file>

<file path=ppt/notesSlides/_rels/notes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er.dzhmao.ru/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3197D67EB2882A3ED2706F0DBED45D78D3667327144A26D04D4D2AAA63273AF3A3F752DA5057E3z4oDJ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17E50-3CF7-481E-8377-3333DAA12A36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9585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38063" y="4715909"/>
            <a:ext cx="5863607" cy="4713414"/>
          </a:xfrm>
        </p:spPr>
        <p:txBody>
          <a:bodyPr>
            <a:noAutofit/>
          </a:bodyPr>
          <a:lstStyle/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28. Формирование средств страховой медицинской организации и их расходование</a:t>
            </a:r>
          </a:p>
          <a:p>
            <a:endParaRPr lang="ru-RU" b="0" i="0" u="none" strike="noStrike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Целевые средства страховой медицинской организации формируются за счет: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средств, поступивших от территориального фонда на финансовое обеспечение обязательного медицинского страхования в соответствии с договором о финансовом обеспечении обязательного медицинского страхования;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средств, поступивших из медицинских организаций в результате применения к ним санкций за нарушения, выявленные при проведении контроля объемов, сроков, качества и условий предоставления медицинской помощи, в соответствии со </a:t>
            </a:r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статьей 41 настоящего Федерального закона: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50 процентов средств по результатам проведения медико-экономического контроля;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0" i="0" u="none" strike="noStrike" kern="1200" baseline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</a:t>
            </a:r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"а" в ред. Федерального </a:t>
            </a:r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закона от 30.12.2015 N 432-ФЗ)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50 процентов сумм, необоснованно предъявленных к оплате медицинскими организациями, выявленных в результате проведения экспертизы качества медицинской помощи;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ред. Федерального </a:t>
            </a:r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закона от 30.12.2015 N 432-ФЗ)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50 процентов сумм, необоснованно предъявленных к оплате медицинскими организациями, выявленных в результате проведения медико-экономической экспертизы;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ред. Федерального </a:t>
            </a:r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закона от 30.12.2015 N 432-ФЗ)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50 процентов сумм, поступивших в результате уплаты медицинской организацией штрафов за неоказание, несвоевременное оказание или оказание медицинской помощи ненадлежащего качества;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средств, поступивших от юридических или физических лиц, причинивших вред здоровью застрахованных лиц, в соответствии со </a:t>
            </a:r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статьей 31 настоящего Федерального закона, в части сумм, затраченных на оплату медицинской помощи.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Страховая медицинская организация направляет медицинской организации целевые средства на оплату медицинской помощи по договорам на оказание и оплату медицинской помощи в объеме и на условиях, которые установлены территориальной программой обязательного медицинского страхования.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Получение страховой медицинской организацией средств обязательного медицинского страхования не влечет за собой перехода этих средств в собственность страховой медицинской организации, за исключением случаев, установленных настоящим Федеральным законом.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Собственными средствами страховой медицинской организации в сфере обязательного медицинского страхования являются: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средства, предназначенные на расходы на ведение дела по обязательному медицинскому страхованию;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15 процентов сумм, необоснованно предъявленных к оплате медицинскими организациями, выявленных в результате проведения экспертизы качества медицинской помощи;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ред. Федерального </a:t>
            </a:r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закона от 30.12.2015 N 432-ФЗ)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15 процентов сумм, необоснованно предъявленных к оплате медицинскими организациями, выявленных в результате проведения медико-экономической экспертизы;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ред. Федерального </a:t>
            </a:r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закона от 30.12.2015 N 432-ФЗ)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25 процентов сумм, поступивших в результате уплаты медицинской организацией штрафов за неоказание, несвоевременное оказание или оказание медицинской помощи ненадлежащего качества;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ред. Федерального </a:t>
            </a:r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закона от 30.12.2015 N 432-ФЗ)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10 процентов средств, образовавшихся в результате экономии рассчитанного для страховой медицинской организации годового объема средств, определяемого исходя из количества застрахованных лиц в данной страховой медицинской организации и дифференцированных </a:t>
            </a:r>
            <a:r>
              <a:rPr lang="ru-RU" b="0" i="0" u="none" strike="noStrike" kern="1200" baseline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подушевых</a:t>
            </a:r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нормативов;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средства, поступившие от юридических или физических лиц, причинивших вред здоровью застрахованных лиц, в соответствии со </a:t>
            </a:r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статьей 31 настоящего Федерального закона, сверх сумм, затраченных на оплату медицинской помощи.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Формирование собственных средств страховой медицинской организации осуществляется в порядке, установленном договором о финансовом обеспечении обязательного медицинского страхования.</a:t>
            </a:r>
          </a:p>
          <a:p>
            <a:r>
              <a:rPr lang="ru-RU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Операции со средствами обязательного медицинского страхования в страховой медицинской организации подлежат отражению в отчете об исполнении бюджета территориального фонда на основании отчетности страховой медицинской организации без внесения изменений в закон о бюджете территориального фонда.</a:t>
            </a:r>
          </a:p>
          <a:p>
            <a:pPr lvl="0" algn="just"/>
            <a:endParaRPr lang="ru-RU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0402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38063" y="4715909"/>
            <a:ext cx="5863607" cy="4713414"/>
          </a:xfrm>
        </p:spPr>
        <p:txBody>
          <a:bodyPr>
            <a:noAutofit/>
          </a:bodyPr>
          <a:lstStyle/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6.3. Объем средств нормированного страхового запаса территориального фонда на финансовое обеспечение мероприятий по организации дополнительного профессионального образования медицинских работников по программам повышения квалификации, а также по приобретению и проведению ремонта медицинского оборудования определяется как сумма:</a:t>
            </a:r>
          </a:p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средств от применения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территориальным фондом</a:t>
            </a:r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медицинским организациям санкций за нарушения, выявленные при проведении контроля объемов, сроков, качества и условий предоставления медицинской помощи:</a:t>
            </a:r>
          </a:p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50 процентов средств по результатам проведения медико-экономического контроля;</a:t>
            </a:r>
          </a:p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35 процентов сумм, необоснованно предъявленных к оплате медицинскими организациями, выявленных в результате проведения экспертизы качества медицинской помощи;</a:t>
            </a:r>
          </a:p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35 процентов сумм, необоснованно предъявленных к оплате медицинскими организациями, выявленных в результате проведения медико-экономической экспертизы;</a:t>
            </a:r>
          </a:p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25 процентов сумм, поступивших в результате уплаты медицинской организацией штрафов за неоказание, несвоевременное оказание или оказание медицинской помощи ненадлежащего качества;</a:t>
            </a:r>
          </a:p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средств от применения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страховыми медицинскими организациями </a:t>
            </a:r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медицинским организациям санкций за нарушения, выявленные при проведении контроля объемов, сроков, качества и условий предоставления медицинской помощи:</a:t>
            </a:r>
          </a:p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50 процентов средств по результатам проведения медико-экономического контроля;</a:t>
            </a:r>
          </a:p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35 процентов сумм, необоснованно предъявленных к оплате медицинскими организациями, выявленных в результате проведения экспертизы качества медицинской помощи;</a:t>
            </a:r>
          </a:p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35 процентов сумм, необоснованно предъявленных к оплате медицинскими организациями, выявленных в результате проведения медико-экономической экспертизы;</a:t>
            </a:r>
          </a:p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25 процентов сумм, поступивших в результате уплаты медицинской организацией штрафов за неоказание, несвоевременное оказание или оказание медицинской помощи ненадлежащего качества.</a:t>
            </a:r>
          </a:p>
          <a:p>
            <a:pPr lvl="0" algn="just"/>
            <a:endParaRPr lang="ru-RU" sz="16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0402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1. Настоящие Правила определяют порядок и условия использования медицинскими организациями средств нормированного страхового запаса территориального фонда обязательного медицинского страхования (далее - территориальный фонд) для финансового обеспечения установленных пунктом 7.1 части 2 статьи 20 Федерального закона "Об обязательном медицинском страховании в Российской Федерации" мероприятий по:</a:t>
            </a:r>
          </a:p>
          <a:p>
            <a:r>
              <a:rPr lang="ru-RU" dirty="0" smtClean="0"/>
              <a:t>а) организации дополнительного профессионального образования медицинских работников по программам повышения квалификации;</a:t>
            </a:r>
          </a:p>
          <a:p>
            <a:r>
              <a:rPr lang="ru-RU" dirty="0" smtClean="0"/>
              <a:t>б) приобретению медицинского оборудования;</a:t>
            </a:r>
          </a:p>
          <a:p>
            <a:r>
              <a:rPr lang="ru-RU" dirty="0" smtClean="0"/>
              <a:t>в) проведению ремонта медицинского оборудования.</a:t>
            </a:r>
          </a:p>
          <a:p>
            <a:r>
              <a:rPr lang="ru-RU" dirty="0" smtClean="0"/>
              <a:t>2. Средства нормированного страхового запаса территориального фонда для финансового обеспечения указанных в пункте 1 настоящих Правил мероприятий (далее соответственно - мероприятия, средства для финансового обеспечения мероприятий) предоставляются территориальным фондом медицинским организациям, участвующим в реализации территориальных программ обязательного медицинского страхования, при соблюдении условий, предусмотренных настоящими Правилами, на основании заключенного территориальным фондом с медицинской организацией соглашения о финансовом обеспечении мероприятий, типовая форма и порядок заключения которого утверждаются Министерством здравоохранения Российской Федерации.</a:t>
            </a:r>
          </a:p>
          <a:p>
            <a:r>
              <a:rPr lang="ru-RU" dirty="0" smtClean="0"/>
              <a:t>3. Средства для финансового обеспечения мероприятий предоставляются территориальным фондом медицинским организациям в пределах средств нормированного страхового запаса, предусмотренных в бюджете территориального фонда на финансовое обеспечение мероприятий, в размере, определяемом территориальным фондом исходя из объема необходимого финансирования, предусмотренного пунктом 8 настоящих Правил.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2162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38063" y="4715909"/>
            <a:ext cx="5863607" cy="4713414"/>
          </a:xfrm>
        </p:spPr>
        <p:txBody>
          <a:bodyPr>
            <a:noAutofit/>
          </a:bodyPr>
          <a:lstStyle/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Настоящие Правила определяют порядок и условия использования медицинскими организациями средств нормированного страхового запаса территориального фонда обязательного медицинского страхования (далее - территориальный фонд) для финансового обеспечения установленных 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/>
              </a:rPr>
              <a:t>пунктом 7.1 части 2 статьи 20 Федерального закона "Об обязательном медицинском страховании в Российской Федерации" мероприятий по:</a:t>
            </a: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а) организации дополнительного профессионального образования медицинских работников по программам повышения квалификации;</a:t>
            </a: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б) приобретению медицинского оборудования;</a:t>
            </a: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в) проведению ремонта медицинского оборудования.</a:t>
            </a:r>
          </a:p>
          <a:p>
            <a:pPr lvl="0" algn="just"/>
            <a:endParaRPr lang="ru-RU" sz="1200" b="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0402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 «Организация дополнительного профессионального образования медицинских работников по программам повышения квалификации»,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подпункт «а" , «б», «в»</a:t>
            </a: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пункта 1 настоящих Правил.</a:t>
            </a:r>
          </a:p>
          <a:p>
            <a:r>
              <a:rPr lang="ru-RU" sz="12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Обязательные условия</a:t>
            </a: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наличие у медицинской организации заключенного в соответствии со статьей 39 Федерального закона "Об обязательном медицинском страховании в Российской Федерации" договора на оказание и оплату медицинской помощи по обязательному медицинскому страхованию на текущий финансовый год;</a:t>
            </a:r>
          </a:p>
          <a:p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включение медицинской организации в план мероприятий, утвержденный уполномоченным органом исполнительной власти субъекта Российской Федерации (далее - уполномоченный орган) и согласованный с территориальным фондом, страховыми медицинскими организациями, медицинскими профессиональными некоммерческими организациями или их ассоциациями (союзами) и профессиональными союзами медицинских работников или их объединениями (ассоциациями), представители которых включены в состав комиссии, создаваемой в субъекте Российской Федерации в соответствии с частью 9 статьи 36 Федерального закона "Об обязательном медицинском страховании в Российской Федерации" (далее - план мероприятий). Критерии отбора медицинских организаций для включения в план мероприятий утверждаются уполномоченным органом.</a:t>
            </a:r>
          </a:p>
          <a:p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162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sz="12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условия «</a:t>
            </a: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2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</a:p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наличие заявления медицинского работника руководителю медицинской организации о направлении на дополнительное профессиональное образование по программе повышения квалификации в организацию, осуществляющую образовательную деятельность, по выбору медицинского работника, который осуществляется в порядке, устанавливаемом Министерством здравоохранения Российской Федерации;</a:t>
            </a:r>
          </a:p>
          <a:p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наличие у медицинской организации заключенного в соответствии со статьей 54 Федерального закона "Об образовании в Российской Федерации" договора об образовании на обучение по дополнительной профессиональной образовательной программе;</a:t>
            </a:r>
          </a:p>
          <a:p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внесение изменений (при необходимости) в план финансово-хозяйственной деятельности медицинской организации в целях реализации мероприятий.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162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условия «</a:t>
            </a: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2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</a:p>
          <a:p>
            <a:pPr lvl="0" fontAlgn="base">
              <a:spcBef>
                <a:spcPct val="20000"/>
              </a:spcBef>
            </a:pPr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20000"/>
              </a:spcBef>
            </a:pP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наличие у медицинской организации потребности в приобретаемом медицинском оборудовании, предусмотренном утвержденными Министерством здравоохранения Российской Федерации порядками оказания медицинской помощи;</a:t>
            </a:r>
          </a:p>
          <a:p>
            <a:pPr marL="342900" lvl="0" indent="-342900" fontAlgn="base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20000"/>
              </a:spcBef>
            </a:pP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наличие медицинского(их) работника(</a:t>
            </a:r>
            <a:r>
              <a:rPr lang="ru-RU" sz="12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имеющего(их) соответствующий уровень образования и квалификации для работы на приобретаемом медицинском оборудовании;</a:t>
            </a:r>
          </a:p>
          <a:p>
            <a:pPr marL="342900" lvl="0" indent="-342900" fontAlgn="base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20000"/>
              </a:spcBef>
            </a:pP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наличие в медицинской организации помещения для установки приобретаемого медицинского оборудования (если приобретаемое медицинское оборудование требует специального помещения для установки и (или) использования);</a:t>
            </a:r>
          </a:p>
          <a:p>
            <a:pPr marL="342900" lvl="0" indent="-342900" fontAlgn="base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20000"/>
              </a:spcBef>
            </a:pP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наличие у медицинской организации заключенного в соответствии с законодательством Российской Федерации контракта на поставку медицинского оборудования.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162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sz="12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условия «</a:t>
            </a: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2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</a:p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наличие у медицинской организации потребности в ремонте медицинского оборудования, предусмотренного утвержденными Министерством здравоохранения Российской Федерации порядками оказания медицинской помощи;</a:t>
            </a:r>
          </a:p>
          <a:p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наличие документов, подтверждающих, что подлежащее ремонту медицинское оборудование находится в собственности (оперативном управлении) медицинской организации и принято к бухгалтерскому учету;</a:t>
            </a:r>
          </a:p>
          <a:p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наличие регистрационного удостоверения на медицинское изделие;</a:t>
            </a:r>
          </a:p>
          <a:p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наличие акта о вводе медицинского оборудования в эксплуатацию;</a:t>
            </a:r>
          </a:p>
          <a:p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д) наличие документа, подтверждающего выход медицинского оборудования из строя;</a:t>
            </a:r>
          </a:p>
          <a:p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е) истечение срока гарантийного обслуживания медицинского оборудования;</a:t>
            </a:r>
          </a:p>
          <a:p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ж) наличие у медицинской организации заключенного в соответствии с законодательством Российской Федерации контракта на ремонт медицинского оборудования.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>
                <a:solidFill>
                  <a:prstClr val="black"/>
                </a:solidFill>
              </a:rPr>
              <a:pPr/>
              <a:t>18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162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9DBEF1-A4F0-425C-88FA-507074860B8F}" type="slidenum">
              <a:rPr lang="ru-RU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5632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9DBEF1-A4F0-425C-88FA-507074860B8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12755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</a:t>
            </a:r>
            <a:r>
              <a:rPr lang="ru-RU" sz="1200" b="0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Минздравсоцразвития</a:t>
            </a:r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28.02.2011 № 158н «Об утверждении Правил обязательного медицинского страхования» в редакции Приказа Минздрава России от 06.08.2015 № 536н «О внесении изменений в Правила обязательного медицинского страхования, утвержденные приказом Министерства здравоохранения и социального развития Российской Федерации от 28 февраля 2011 г. № 158н»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утверждены размеры неоплаты (уменьшения оплаты) и размер штрафов.</a:t>
            </a:r>
          </a:p>
          <a:p>
            <a:pPr lvl="0" algn="just"/>
            <a:endParaRPr lang="ru-RU" sz="1200" b="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оснований для отказа в оплате медицинской помощи (уменьшения оплаты медицинской помощи) утвержден Приказом ФФОМС от 01.12.2010 № 230 «Об утверждении Порядка организации и проведения контроля объемов, сроков, качества и условий предоставления медицинской помощи по обязательному медицинскому страхованию». Приказ ФФОМС от 21.07.2015 N 130 "О внесении изменений в Порядок организации и проведения контроля объемов, сроков, качества и условий предоставления медицинской помощи по обязательному медицинскому страхованию, утвержденный приказом Федерального фонда обязательного медицинского страхования от 1 декабря 2010 г. N 230« исключил пункты 4.6.1 (48) и 4.6.2 (49) и оставил только 4.6 (127).</a:t>
            </a:r>
          </a:p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Пункты 109, 110 и 111 содержались в письме ФФОМС   от 24.12.2012 N 9939/30-и "О порядке контроля объемов, сроков, качества и условий предоставления медицинской помощи» и применялись только к случаям оказания скорой медицинской помощи вне МО. В настоящее время не используется. Не вошли в Приказ ФФОМС № 130 и исчезли из  информационных справочников  ФФОМС.</a:t>
            </a:r>
          </a:p>
          <a:p>
            <a:pPr lvl="0" algn="just"/>
            <a:endParaRPr lang="ru-RU" sz="1200" b="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3476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38063" y="4715909"/>
            <a:ext cx="5863607" cy="4713414"/>
          </a:xfrm>
        </p:spPr>
        <p:txBody>
          <a:bodyPr>
            <a:noAutofit/>
          </a:bodyPr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Большинство устных обращений по вопросам обязательного медицинского страхования поступает на телефоны «горячей линии» ТФОМС Югры и страховых медицинских организаций. За 2015 год таким образом поступило 2213 обращений. </a:t>
            </a:r>
          </a:p>
          <a:p>
            <a:pPr algn="just"/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повышения эффективности работы по защите прав и законных интересов граждан в сфере обязательного медицинского страхования 24 декабря 2015 года был издан приказ ФФОМС № 271 «О создании Контакт-центров в сфере обязательного медицинского страхования». В целях реализации данного приказа начато взаимодействие с Бюджетным учреждением Ханты-Мансийского автономного округа – Югры «Медицинский информационно-аналитический центр» (далее – МИАЦ), уже имеющим опыт работы Контакт-центра, который функционирует в данном учреждении с начала 2015 года. Было принято совместное решение об интеграции имеющихся у ТФОМС Югры, СМО служб информирования населения по вопросам обязательного медицинского страхования и оказания медицинской помощи на территории ХМАО-Югры по программам обязательного медицинского страхования с многоканальным телефоном Контакт-центра МИАЦ. </a:t>
            </a:r>
          </a:p>
          <a:p>
            <a:pPr algn="just"/>
            <a:endParaRPr lang="ru-RU" sz="12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0402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38063" y="4715909"/>
            <a:ext cx="5863607" cy="4713414"/>
          </a:xfrm>
        </p:spPr>
        <p:txBody>
          <a:bodyPr>
            <a:noAutofit/>
          </a:bodyPr>
          <a:lstStyle/>
          <a:p>
            <a:pPr marL="0" indent="0" algn="just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марта 2016 года подписано Соглашение между ТФОМС Югры, СМО, Департаментом здравоохранения ХМАО-Югры и МИАЦ по вопросу информационного взаимодействия, связанного с приемом, обработкой и анализом устных обращений граждан по вопросам обязательного медицинского страхования и оказания медицинской помощи на территории Ханты-Мансийского автономного округа – Югры по программам обязательного медицинского страхования посредством обращения на телефон круглосуточной горячей линии по вопросам оказания доступности и качества медицинской помощи, лекарственного обеспечения, охраны здоровья, обезболивания на территории ХМАО – Югры 8-800-100-86-03.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 с  1 июня 2016 года гражданам, застрахованным по обязательному медицинскому страхованию на территории ХМАО – Югры, независимо от их страховой принадлежности, а также гражданам, не застрахованным по обязательному медицинскому страхованию или застрахованным за пределами ХМАО – Югры,  будет предоставлена возможность получить консультацию по вопросам обязательного медицинского страхования и оказания медицинской помощи на территории ХМАО – Югры по программам обязательного медицинского страхования, а также реализовать право на обращение и защиту прав и законных интересов в сфере обязательного медицинского страхования посредством телефонного звонка на единый телефонный номер Контакт-центра - 8-800-100-86-03</a:t>
            </a:r>
          </a:p>
          <a:p>
            <a:pPr algn="just"/>
            <a:endParaRPr lang="ru-RU" sz="12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12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0402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Обращения граждан поступают на единый телефонный номер - 8-800-100-86-03 (далее – телефонный номер Контакт-центра), в режиме работы круглосуточной «горячей линии» по вопросам оказания доступности и качества медицинской помощи, лекарственного обеспечения, охраны здоровья, обезболивания на территории Ханты – Мансийского автономного округа – Югры Контакт-центра (далее также – Оператор 1-го уровня);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3.2. Оператор 1-го уровня - специалист Контакт-центра, непосредственно осуществляющий работу с устными обращениями граждан, поступившими в Контакт-центр, (сканирование входящих звонков, фиксирование, переадресация в соответствии со сценариями обслуживания).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3.3. Оператор 1-го уровня самостоятельно отвечает на типовые вопросы ОМС в соответствии с утвержденными ТФОМС Югры сценариями.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3.4. В случае получения вопроса, не относящегося к типовым вопросам ОМС, Оператор 1-го уровня производит переадресацию обращения гражданина на соответствующий телефон «горячей линии» Оператора 2-го уровня в зависимости от страховой принадлежности обратившегося гражданина.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3.5. Операторами 2-го уровня являются ТФОМС Югры и СМО. Телефоны «горячих линий» Операторов 2-го уровня для переадресации обращений Оператором 1-го уровня: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- 8-800-100-86-02 – телефон «горячей линии» ТФОМС Югры для переадресации  вопросов, не относящихся к типовым вопросам ОМС и поступивших от граждан, застрахованных по ОМС на территории иного субъекта Российской Федерации, от граждан, не застрахованных по ОМС в  режиме оператора с понедельника по четверг – с 08:00 до 17:00, перерыв с 12:00 до 13:00, пятница – с 08:00 до 12:00, в режиме электронного секретаря с понедельника по четверг – с 17:00 до 08:00, с 12:00 до 13:00, пятница с 12:00 и в выходные, праздничные дни - круглосуточно;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- 8-800-100-86-06 – круглосуточный телефон «горячей линии» ОАО СМК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Югория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-Мед» для переадресации  вопросов, не относящихся к типовым вопросам ОМС и поступивших от граждан, застрахованных по ОМС в ОАО СМК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Югория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-Мед»;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- 8-800-100-81-01/02 – круглосуточный телефон «горячей линии» ООО «Росгосстрах - Медицина» и ЗАО «Капитал Медицинское страхование»  для переадресации  вопросов, не относящихся к типовым вопросам ОМС и поступивших от граждан, застрахованных по ОМС в ООО «Росгосстрах-Медицина» и ЗАО «Капитал Медицинское страхование»;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- 8-800-100-07-02 – круглосуточный телефон «горячей линии» АО «Страховая компания «СОГАЗ-Мед» для переадресации  вопросов, не относящихся к типовым вопросам ОМС и поступивших от граждан, застрахованных по ОМС в АО «Страховая компания «СОГАЗ-Мед».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9F642-A4C6-43C1-B01B-D3E45B55D003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8000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38063" y="4715909"/>
            <a:ext cx="5863607" cy="4713414"/>
          </a:xfrm>
        </p:spPr>
        <p:txBody>
          <a:bodyPr>
            <a:no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обращения граждан, поступившие в Контакт-центр фиксируются Операторами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1-го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2-го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уровня в едином электронном журнале обращений. </a:t>
            </a:r>
          </a:p>
          <a:p>
            <a:pPr algn="just"/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при рассмотрении обращения гражданина, поступившего из Контакт-центра, требуется дополнительная информация, Оператор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2-го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уровня вправе оформить поступившее обращение гражданина в порядке, установленном для рассмотрения обращений граждан в организации, являющейся Оператором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2-го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уровня, для отсроченного ответа, зафиксировав необходимую контактную информацию о гражданине. </a:t>
            </a:r>
          </a:p>
          <a:p>
            <a:pPr algn="just"/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ТФОМС Югры будет ежемесячно осуществлять проведение работ по обработке, анализу и систематизации обращений поступающих в Контакт-центр.</a:t>
            </a:r>
          </a:p>
          <a:p>
            <a:pPr lvl="0" algn="just"/>
            <a:endParaRPr lang="ru-RU" sz="16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0402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создан  целях конкретизации обязанностей участников обязательного медицинского страхования при информационном сопровождении застрахованных лиц на всех этапах оказания им медицинской помощи, а также повышения эффективности работы по защите прав и законных интересов граждан в сфере обязательного медицинского страхования. Участниками взаимодействия при сопровождении застрахованных лиц являются страховые медицинские организации и медицинские организации, осуществляющие деятельность в сфере обязательного медицинского страхования на территории Российской Федерации, территориальные фонды обязательного медицинского страхования.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Территориальные фонды обязательного медицинского страхования обеспечивают работу с устными обращениями граждан через администраторов и операторов контакт-центров.</a:t>
            </a: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Страховые медицинские организации обеспечивают сопровождение застрахованных лиц через страховых представителей всех уровней.</a:t>
            </a: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Страховой представитель 1 уровня - специалист контакт-центра страховой медицинской организации, предоставляющий по устным обращениям граждан информацию по вопросам обязательного медицинского страхования справочно-консультационного характера (типовые вопросы).</a:t>
            </a: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Страховой представитель 2 уровня - специалист страховой медицинской организации, деятельность которого направлена на организацию информирования и сопровождения застрахованных лиц при оказании им медицинской помощи, в том числе профилактических мероприятий, на защиту прав и законных интересов застрахованных в сфере обязательного медицинского страхования.</a:t>
            </a: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Под профилактическими мероприятиями диспансеризация и профилактические и иные медицинские осмотры, оплата которых осуществляется за счет средств обязательного медицинского страхования.</a:t>
            </a: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Страховой представитель 3 уровня - специалист-эксперт страховой медицинской организации или эксперт качества медицинской помощи, деятельность которого направлена на работу с письменными обращениями застрахованных лиц, включая организацию экспертизы качества оказанной им медицинской помощи и обеспечение при наличии индивидуального согласия их информационного сопровождения при организации оказания медицинской помощи.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2567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Порядок взаимодействия Участников при оказании застрахованным лицам услуг справочно-консультационного характера  (подробно описаны действия специалистов Контакт – Центра, СМО, ТФОМС). Все ситуации связанные с обращением застрахованного на телефон «горячей линии», кто, что делает, в какие сроки.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ru-RU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Порядок взаимодействия Участников при организации прохождения застрахованными лицами профилактических мероприятий ( подробно описан алгоритм действий всех участников при прохождении диспансеризации застрахованными гражданами, действия медицинской организации, действия страховой медицинской организации, сроки , порядок).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ru-RU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Порядок взаимодействия Участников при информационном сопровождении застрахованных лиц при оказании им специализированной медицинской помощи в плановом порядке  (подробно описаны действия всех участников информационного сопровождения застрахованных лиц при плановой госпитализации, как выбрать медицинскую организацию, как решать вопросы при госпитализации, кто и что вносит в информационный ресурс 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2567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defTabSz="909919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2014 года, по поручению Президента России В.В. Путина было принято решение об индивидуальном информировании застрахованных лиц о стоимости оказанной медицинской помощи. Цель данного нововведения - формирование у застрахованного лица объективного представления о затратах на оказанную ему медицинскую помощь в рамках программ обязательного медицинского страхования. Реализовался данный проект через медицинские организации, путем выдачи справки на бумажном носителе каждому обратившемуся за медицинской помощью. </a:t>
            </a:r>
          </a:p>
          <a:p>
            <a:pPr algn="just" defTabSz="909919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2015 года в соответствии с приказом ФФОМС от 19.10.206 № 196 были утверждены новые формы и методы информирования – это Справка о перечне оказанных застрахованному лицу медицинских услуг и их стоимости установленного образца, выдаваемая СМО по требованию застрахованного и информирование застрахованных лиц о перечне оказанных им медицинских услуг и их стоимости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электронном виде.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919">
              <a:defRPr/>
            </a:pPr>
            <a:endParaRPr lang="ru-RU" dirty="0"/>
          </a:p>
          <a:p>
            <a:pPr defTabSz="909919"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9F642-A4C6-43C1-B01B-D3E45B55D003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3523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38063" y="4715909"/>
            <a:ext cx="5863607" cy="4713414"/>
          </a:xfrm>
        </p:spPr>
        <p:txBody>
          <a:bodyPr>
            <a:noAutofit/>
          </a:bodyPr>
          <a:lstStyle/>
          <a:p>
            <a:pPr lvl="0"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Данный сервис в сфере обязательного медицинского страхования Ханты-Мансийского автономного округа - Югры доступен на главной странице портала по адресам 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http://регистратура86.рф/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http://er.dzhmao.ru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и называется «Информация об оказанных медицинских услугах и их стоимости». </a:t>
            </a:r>
            <a:endParaRPr lang="ru-RU" sz="16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28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0402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38063" y="4715909"/>
            <a:ext cx="5863607" cy="4713414"/>
          </a:xfrm>
        </p:spPr>
        <p:txBody>
          <a:bodyPr>
            <a:noAutofit/>
          </a:bodyPr>
          <a:lstStyle/>
          <a:p>
            <a:pPr lvl="0"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настоящий момент зарегистрироваться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получить доступ к информации о стоимости оказанных медицинских услуг можно по адресу:  </a:t>
            </a:r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http://регистратура86.рф/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http://er.dzhmao.ru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используя свой номер СНИЛС как логин и получив пароль в Контакт-центре по телефону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8-800-10-86-03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ru-RU" sz="16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0402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38063" y="4715909"/>
            <a:ext cx="5863607" cy="4713414"/>
          </a:xfrm>
        </p:spPr>
        <p:txBody>
          <a:bodyPr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Каждый зарегистрировавшийся  сможет увидеть где, когда, какую медицинскую услугу он получил и стоимость этой медицинской услуги. Даная информация является конфиденциальной и доступна только для каждого конкретного пользователя. </a:t>
            </a:r>
            <a:endParaRPr lang="ru-RU" sz="12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040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</a:t>
            </a:r>
            <a:r>
              <a:rPr lang="ru-RU" sz="1200" b="0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Минздравсоцразвития</a:t>
            </a:r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28.02.2011 № 158н «Об утверждении Правил обязательного медицинского страхования» в редакции Приказа Минздрава России от 06.08.2015 № 536н «О внесении изменений в Правила обязательного медицинского страхования, утвержденные приказом Министерства здравоохранения и социального развития Российской Федерации от 28 февраля 2011 г. № 158н»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утверждены размеры неоплаты (уменьшения оплаты) и размер штрафов.</a:t>
            </a:r>
          </a:p>
          <a:p>
            <a:pPr lvl="0" algn="just"/>
            <a:endParaRPr lang="ru-RU" sz="1200" b="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оснований для отказа в оплате медицинской помощи (уменьшения оплаты медицинской помощи) утвержден Приказом ФФОМС от 01.12.2010 № 230 «Об утверждении Порядка организации и проведения контроля объемов, сроков, качества и условий предоставления медицинской помощи по обязательному медицинскому страхованию». Приказ ФФОМС от 21.07.2015 N 130 "О внесении изменений в Порядок организации и проведения контроля объемов, сроков, качества и условий предоставления медицинской помощи по обязательному медицинскому страхованию, утвержденный приказом Федерального фонда обязательного медицинского страхования от 1 декабря 2010 г. N 230« исключил пункты 4.6.1 (48) и 4.6.2 (49) и оставил только 4.6 (127).</a:t>
            </a:r>
          </a:p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Пункты 109, 110 и 111 содержались в письме ФФОМС   от 24.12.2012 N 9939/30-и "О порядке контроля объемов, сроков, качества и условий предоставления медицинской помощи» и применялись только к случаям оказания скорой медицинской помощи вне МО. В настоящее время не используется. Не вошли в Приказ ФФОМС № 130 и исчезли из  информационных справочников  ФФОМС.</a:t>
            </a:r>
          </a:p>
          <a:p>
            <a:pPr lvl="0" algn="just"/>
            <a:endParaRPr lang="ru-RU" sz="1200" b="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34761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C4A14-4C8C-4EB1-A698-C0FC620B1C7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58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38063" y="4715909"/>
            <a:ext cx="5863607" cy="4713414"/>
          </a:xfrm>
        </p:spPr>
        <p:txBody>
          <a:bodyPr>
            <a:noAutofit/>
          </a:bodyPr>
          <a:lstStyle/>
          <a:p>
            <a:pPr lvl="0" algn="just"/>
            <a:r>
              <a:rPr lang="ru-RU" sz="1200" b="1" baseline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представленном слайде можно видеть изменения, произошедшие в нормативной документации, в соответствии с приказом Министерства Здравоохранения РФ от 6 августа 2015 г. N 536н.</a:t>
            </a:r>
          </a:p>
          <a:p>
            <a:r>
              <a:rPr lang="ru-RU" sz="1200" b="1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127.2.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Сумма, не подлежащая оплате по результатам медико-экономического контроля, медико-экономической экспертизы, экспертизы качества медицинской помощи, согласно 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/>
              </a:rPr>
              <a:t>статье 41 Федерального закона удерживается из объема средств, предусмотренных для оплаты медицинской помощи, оказанной медицинскими организациями, или подлежит возврату в страховую медицинскую организацию в соответствии с договором на оказание и оплату медицинской помощи по обязательному медицинскому страхованию и порядком организации и проведения контроля.</a:t>
            </a:r>
          </a:p>
          <a:p>
            <a:r>
              <a:rPr lang="ru-RU" sz="1200" b="1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127.3.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Общий размер санкций (С), применяемых к медицинским организациям, рассчитывается по формуле: С = </a:t>
            </a:r>
            <a:r>
              <a:rPr lang="ru-RU" sz="1200" b="0" i="0" u="none" strike="noStrike" kern="1200" baseline="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Н+Сшт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, где:</a:t>
            </a: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 - размер неоплаты или неполной оплаты затрат медицинской организации на оказание медицинской помощи;</a:t>
            </a: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 </a:t>
            </a:r>
            <a:r>
              <a:rPr lang="ru-RU" sz="1200" b="0" i="0" u="none" strike="noStrike" kern="1200" baseline="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шт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– размер штрафа, применяемого к МО за неоказание, несвоевременное оказание либо оказание медицинской помощи ненадлежащего качества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127.4.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Размер неоплаты или неполной оплаты затрат медицинской организации на оказание медицинской помощи (Н) рассчитывается по формуле:</a:t>
            </a: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 = РТ * </a:t>
            </a:r>
            <a:r>
              <a:rPr lang="ru-RU" sz="1200" b="0" i="0" u="none" strike="noStrike" kern="1200" baseline="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Кно</a:t>
            </a:r>
            <a:endParaRPr lang="ru-RU" sz="1200" b="0" i="0" u="none" strike="noStrike" kern="1200" baseline="0" dirty="0" smtClean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Где: РТ - размер тарифа на оплату медицинской помощи, действующий на дату оказания медицинской помощи;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u="none" strike="noStrike" kern="1200" baseline="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Кно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– коэффициент для определения размера неполной оплаты медицинской помощи устанавливается в соответствии с перечнем оснований для отказа в оплате медицинской помощи к порядку организации проведения контроля.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127.5. 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Размер штрафа, применяемого к медицинской организации за неоказание, несвоевременное оказание либо оказание медицинской помощи ненадлежащего качества (С </a:t>
            </a:r>
            <a:r>
              <a:rPr lang="ru-RU" sz="1200" b="0" i="0" u="none" strike="noStrike" kern="1200" baseline="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шт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 , рассчитывается по формуле: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u="none" strike="noStrike" kern="1200" baseline="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Сшт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= РП * </a:t>
            </a:r>
            <a:r>
              <a:rPr lang="ru-RU" sz="1200" b="0" i="0" u="none" strike="noStrike" kern="1200" baseline="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Кшт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где РП – размер </a:t>
            </a:r>
            <a:r>
              <a:rPr lang="ru-RU" sz="1200" b="0" i="0" u="none" strike="noStrike" kern="1200" baseline="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подушевого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норматива финансирования за счёт средств ОМС, установленный в соответствии с законодательством РФ, на момент оказания медицинской помощи.</a:t>
            </a:r>
          </a:p>
          <a:p>
            <a:endParaRPr lang="ru-RU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just"/>
            <a:endParaRPr lang="ru-RU" sz="16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040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38063" y="4715909"/>
            <a:ext cx="5863607" cy="4713414"/>
          </a:xfrm>
        </p:spPr>
        <p:txBody>
          <a:bodyPr>
            <a:noAutofit/>
          </a:bodyPr>
          <a:lstStyle/>
          <a:p>
            <a:pPr lvl="0" algn="just"/>
            <a:r>
              <a:rPr lang="ru-RU" sz="18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в правила обязательного медицинского страхования, (утверждены приказом </a:t>
            </a:r>
            <a:r>
              <a:rPr lang="ru-RU" sz="1800" b="0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Минздравсоцразвития</a:t>
            </a:r>
            <a:r>
              <a:rPr lang="ru-RU" sz="18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 от 28.02.2011 № 158н), утвержденные приказом Минздрава РФ от 06.08.2015 №536н в части изменения размеров неоплаты / неполной оплаты и штрафов за  выявленных нарушения при оказании медицинской помощи.</a:t>
            </a:r>
          </a:p>
          <a:p>
            <a:pPr lvl="0" algn="just"/>
            <a:endParaRPr lang="ru-RU" sz="1800" b="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040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38063" y="4715909"/>
            <a:ext cx="5863607" cy="4713414"/>
          </a:xfrm>
        </p:spPr>
        <p:txBody>
          <a:bodyPr>
            <a:noAutofit/>
          </a:bodyPr>
          <a:lstStyle/>
          <a:p>
            <a:pPr lvl="0" algn="just"/>
            <a:endParaRPr lang="ru-RU" sz="16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040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38063" y="4715909"/>
            <a:ext cx="5863607" cy="4713414"/>
          </a:xfrm>
        </p:spPr>
        <p:txBody>
          <a:bodyPr>
            <a:noAutofit/>
          </a:bodyPr>
          <a:lstStyle/>
          <a:p>
            <a:pPr lvl="0" algn="just"/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оснований для отказа в оплате медицинской помощи (уменьшения оплаты медицинской помощи) утвержден Приказом ФФОМС от 01.12.2010 № 230 «Об утверждении Порядка организации и проведения контроля объемов, сроков, качества и условий предоставления медицинской помощи по обязательному медицинскому страхованию». Приказ ФФОМС от 21.07.2015 N 130 "О внесении изменений в Порядок организации и проведения контроля объемов, сроков, качества и условий предоставления медицинской помощи по обязательному медицинскому страхованию, утвержденный приказом Федерального фонда обязательного медицинского страхования от 1 декабря 2010 г. N 230« </a:t>
            </a:r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исключил пункты 4.6.1 (48) и 4.6.2 (49) и оставил только 4.6 (127).</a:t>
            </a:r>
          </a:p>
          <a:p>
            <a:pPr lvl="0" algn="just"/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Пункты 109, 110 и 111 </a:t>
            </a:r>
            <a:r>
              <a:rPr lang="ru-RU" sz="1200" b="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содержались в письме ФФОМС   от 24.12.2012 N 9939/30-и "О порядке контроля объемов, сроков, качества и условий предоставления медицинской помощи» и применялись только к случаям оказания скорой медицинской помощи вне МО. В настоящее время не используется. Не вошли в Приказ ФФОМС № 130 и исчезли из  информационных справочников  ФФОМС.</a:t>
            </a:r>
          </a:p>
          <a:p>
            <a:pPr lvl="0" algn="just"/>
            <a:endParaRPr lang="ru-RU" sz="1800" b="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040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31582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случая оказания медицинской помощи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12 месяцев 2015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имели дефекты, соответствующие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коду 127.</a:t>
            </a:r>
          </a:p>
          <a:p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сумма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неоплаты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медицинской помощи по данному основанию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прогнозу,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была составить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233 746 751,09 рублей в 2016 году.</a:t>
            </a:r>
          </a:p>
          <a:p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сумма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штрафа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данному основанию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прогнозу, </a:t>
            </a:r>
            <a:r>
              <a:rPr lang="ru-RU" sz="12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была составить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763 046 385,60 рублей в 2016 году.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9400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Таким образом, предварительная профилактическая работа, проведенная ТФОМС Югры в 4 квартале 2015 года (был подготовлен первый прогноз на основании 8 месяцев 2015 года и направлен в департамент здравоохранения ХМАО – Югры, проведены встречи с медицинскими организациями, допускающими наибольшее количество несоответствий между первичными медицинскими документами и реестром оказанной медицинской помощи), дала результаты в виде снижения фактических показателей по отношению к прогнозным. </a:t>
            </a:r>
          </a:p>
          <a:p>
            <a:endParaRPr lang="ru-RU" dirty="0" smtClean="0"/>
          </a:p>
          <a:p>
            <a:r>
              <a:rPr lang="ru-RU" dirty="0" smtClean="0"/>
              <a:t>ТФОМС Югры совместно с </a:t>
            </a:r>
            <a:r>
              <a:rPr lang="ru-RU" dirty="0" err="1" smtClean="0"/>
              <a:t>Депздравом</a:t>
            </a:r>
            <a:r>
              <a:rPr lang="ru-RU" dirty="0" smtClean="0"/>
              <a:t> направил свои предложения в Минздрав РФ и ФФОМС.</a:t>
            </a:r>
          </a:p>
          <a:p>
            <a:r>
              <a:rPr lang="ru-RU" dirty="0" smtClean="0"/>
              <a:t>В приложении 8 к Порядку организации и проведения контроля объемов, сроков, качества и условий предоставления медицинской помощи по обязательному медицинскому страхованию (далее - Порядок) Пункт 4.6 изложить в следующей редакции: </a:t>
            </a:r>
          </a:p>
          <a:p>
            <a:r>
              <a:rPr lang="ru-RU" dirty="0" smtClean="0"/>
              <a:t>«4.6. Несоответствие данных первичной медицинской документации данным реестра счетов:»;</a:t>
            </a:r>
          </a:p>
          <a:p>
            <a:r>
              <a:rPr lang="ru-RU" dirty="0" smtClean="0"/>
              <a:t>2. Дополнить пункт 4.6 подпунктами 4.6.2 и 4.6.3 следующего содержания:</a:t>
            </a:r>
          </a:p>
          <a:p>
            <a:r>
              <a:rPr lang="ru-RU" dirty="0" smtClean="0"/>
              <a:t>"4.6.2. отсутствие в первичной медицинской и (или) иной учетной документации информации, подтверждающей факт оказания включенной в счет и реестр счетов медицинской помощи (медицинских услуг);</a:t>
            </a:r>
          </a:p>
          <a:p>
            <a:r>
              <a:rPr lang="ru-RU" dirty="0" smtClean="0"/>
              <a:t>4.6.3. несоответствие данных первичной медицинской документации данным реестра счетов, не влияющее на стоимость, но искажающее статистическую информацию об оказанной медицинской помощи.»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417FA-4345-441C-B10A-9FAC3112D09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24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23CB-387B-4066-B1AA-2E1BB150784F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13EC-181E-478A-86B5-7B8A7861E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94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C0FEF-5B74-4A66-B477-D55066955DE9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13EC-181E-478A-86B5-7B8A7861E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89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09E04-7630-4A05-A7F4-00FA91271604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13EC-181E-478A-86B5-7B8A7861E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55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E981-CBDB-4BC3-9A31-EA3AFA83D95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03.06.2016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959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44F0-6AA2-4AC4-BA66-F2BBA3500CA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03.06.2016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608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90BA0-7973-429C-A20D-9A97956E985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03.06.2016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2167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FF0B-7A91-4713-B458-1D5D107E0C2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03.06.2016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875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F8731-B1AD-4735-941E-CF30E31EB7B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03.06.2016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85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F6E37-7EBF-4AB2-B06E-72C9B773BB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03.06.2016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2473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A0A3-8FD6-4385-8A6C-7C2122595FB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03.06.2016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7011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B32A-FC46-4652-B1A7-1C0605BB4FC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03.06.2016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00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9EB85-1C30-4B29-BE21-01CD09791735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13EC-181E-478A-86B5-7B8A7861E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80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FBFD-5E62-496C-BF73-5D2B7BAE8F1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03.06.2016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239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CFCF1-439F-46C4-8038-A27FC17483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03.06.2016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059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ED700-0C64-4C21-B5A0-9852C6A36A4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03.06.2016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356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026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612624B-9E5A-4608-A951-A687163CB253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001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D9BD75E-9235-4495-BF36-090889B54888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0532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2E7971-71B1-4E0C-8519-06C6482D2A3B}" type="datetime1">
              <a:rPr lang="ru-RU" smtClean="0"/>
              <a:t>03.06.2016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2051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14FEE10-C88D-4C24-A113-2F05D0646C79}" type="datetime1">
              <a:rPr lang="ru-RU" smtClean="0"/>
              <a:t>03.06.2016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3770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DDBDF7C-386F-49A0-8E1A-6AD56FF5F614}" type="datetime1">
              <a:rPr lang="ru-RU" smtClean="0"/>
              <a:t>03.06.2016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097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F22149F-AD6D-4A7E-96E6-B329B4E62EA3}" type="datetime1">
              <a:rPr lang="ru-RU" smtClean="0"/>
              <a:t>03.06.2016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268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2FC8D-06C4-4D13-A6DB-33A5A0649E06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13EC-181E-478A-86B5-7B8A7861E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018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79306D6-1B2C-41D9-8C3D-B025519835A4}" type="datetime1">
              <a:rPr lang="ru-RU" smtClean="0"/>
              <a:t>03.06.2016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0981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DB08DEC-4626-4EF7-ACE5-3FB1B89000B4}" type="datetime1">
              <a:rPr lang="ru-RU" smtClean="0"/>
              <a:t>03.06.2016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3682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0944BA7-0C5C-4DB5-A3F1-E6F9262FC7C8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4758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900FCC5-FCC8-4C9E-BC46-52DD09048A6E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4640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9BE8C21-9377-4B5F-BF76-5EFE123343F1}" type="datetime1">
              <a:rPr lang="ru-RU" smtClean="0"/>
              <a:t>03.06.2016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A0FE84-4573-4AE6-B7B0-18F9A3CDB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751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CDB11EE-206B-49A2-B2A6-E54F5EAA65F0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665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B866DA5-1DE4-4710-8BE9-B716C773EB58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6688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A5A541F-FE6E-44D3-A20E-D983ED7CB4BF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129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72C6C14-AAC1-4116-8312-544F69B3F10A}" type="datetime1">
              <a:rPr lang="ru-RU" smtClean="0"/>
              <a:t>03.06.2016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401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654E224-4E17-4715-A0DB-7FC3B842795A}" type="datetime1">
              <a:rPr lang="ru-RU" smtClean="0"/>
              <a:t>03.06.2016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29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B1C0-38AA-45DF-BA15-5AA7FF81E687}" type="datetime1">
              <a:rPr lang="ru-RU" smtClean="0"/>
              <a:t>03.06.2016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13EC-181E-478A-86B5-7B8A7861E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5041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42AF45B-930C-4659-8F0B-39D62148C8F7}" type="datetime1">
              <a:rPr lang="ru-RU" smtClean="0"/>
              <a:t>03.06.2016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93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6B2FEBF-7FB7-4F16-8B37-DC5FD46AF3EB}" type="datetime1">
              <a:rPr lang="ru-RU" smtClean="0"/>
              <a:t>03.06.2016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437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02CD5FA-E7E2-402B-9B29-0C2195B75E3F}" type="datetime1">
              <a:rPr lang="ru-RU" smtClean="0"/>
              <a:t>03.06.2016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2818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E5A45FC-92F2-419D-AEB6-3BFD9937C61E}" type="datetime1">
              <a:rPr lang="ru-RU" smtClean="0"/>
              <a:t>03.06.2016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2087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1AC6C20-164C-48A8-B7E9-8A1C5C93799C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3839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5997CE8-0368-4FA9-AA6E-F5DD33985F81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7792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71713F3-3940-4488-AE7C-E18840AC08C8}" type="datetime1">
              <a:rPr lang="ru-RU" smtClean="0"/>
              <a:t>03.06.2016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A0FE84-4573-4AE6-B7B0-18F9A3CDB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07998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B181-835E-4C38-A291-4930586E4FBC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3155-62B3-43B5-B607-D8792EB55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46704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C5136-86DB-4D84-B78F-025B0F7E8491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3155-62B3-43B5-B607-D8792EB55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4512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AB865-2855-4089-B8B7-54C5EA7CFC4D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3155-62B3-43B5-B607-D8792EB55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578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7374-93C4-4D27-8580-9A4C6D78AB88}" type="datetime1">
              <a:rPr lang="ru-RU" smtClean="0"/>
              <a:t>03.06.2016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13EC-181E-478A-86B5-7B8A7861E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47390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26B6-FB33-4A1E-8DD1-0BB25AFD5210}" type="datetime1">
              <a:rPr lang="ru-RU" smtClean="0"/>
              <a:t>03.06.2016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3155-62B3-43B5-B607-D8792EB55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9811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0E229-0C42-4018-9960-15DB4F0D893A}" type="datetime1">
              <a:rPr lang="ru-RU" smtClean="0"/>
              <a:t>03.06.2016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3155-62B3-43B5-B607-D8792EB55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0128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1494-0CB4-460C-8249-1679F705BB88}" type="datetime1">
              <a:rPr lang="ru-RU" smtClean="0"/>
              <a:t>03.06.2016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3155-62B3-43B5-B607-D8792EB55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8903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4B290-FCDC-4D92-9DB4-6B9B1C37F7EF}" type="datetime1">
              <a:rPr lang="ru-RU" smtClean="0"/>
              <a:t>03.06.2016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3155-62B3-43B5-B607-D8792EB55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30534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7D149-011D-4408-8920-194A1E2DB79D}" type="datetime1">
              <a:rPr lang="ru-RU" smtClean="0"/>
              <a:t>03.06.2016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3155-62B3-43B5-B607-D8792EB55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934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0C8A-CC75-4DD3-A78A-C0146D215632}" type="datetime1">
              <a:rPr lang="ru-RU" smtClean="0"/>
              <a:t>03.06.2016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3155-62B3-43B5-B607-D8792EB55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0299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58B28-8ADE-4E42-9ACF-33C581FD0C4D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3155-62B3-43B5-B607-D8792EB55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42049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CB1B0-D18F-4B41-ABB1-7983E60218F2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3155-62B3-43B5-B607-D8792EB55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31492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5002846-E936-458A-92E6-9ACE9B1D1593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249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BC0C890-FD9B-4CC8-B632-2D21BD259B61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9948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DB185-9A9B-48C0-8384-993A609988CD}" type="datetime1">
              <a:rPr lang="ru-RU" smtClean="0"/>
              <a:t>03.06.2016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13EC-181E-478A-86B5-7B8A7861E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18925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23C03D6-AD16-46D3-B7E6-53915FD53745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4415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9E032B0-5012-4FE0-B056-AC2CFCCC790E}" type="datetime1">
              <a:rPr lang="ru-RU" smtClean="0"/>
              <a:t>03.06.2016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64466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A55E332-0DCF-4033-A698-E4C6D530104B}" type="datetime1">
              <a:rPr lang="ru-RU" smtClean="0"/>
              <a:t>03.06.2016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05882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8A4FFB7-A878-4056-8336-F20EB87BE949}" type="datetime1">
              <a:rPr lang="ru-RU" smtClean="0"/>
              <a:t>03.06.2016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04610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D050F1C-3405-439C-B825-09B250C1D201}" type="datetime1">
              <a:rPr lang="ru-RU" smtClean="0"/>
              <a:t>03.06.2016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1272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C1C640B-DD04-4CC8-8D76-0F2FC74352E4}" type="datetime1">
              <a:rPr lang="ru-RU" smtClean="0"/>
              <a:t>03.06.2016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83163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D1A3DFF-B177-45F8-96C5-EC2561B2C911}" type="datetime1">
              <a:rPr lang="ru-RU" smtClean="0"/>
              <a:t>03.06.2016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55193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3835EBE-F401-43DC-8677-EEA9E055B4D5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9357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FA6C96B-51A3-45A6-9E7E-53E5EC98D557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D143160-66FF-49A1-9C1B-B5A0615158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453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AA5C857-A535-4AC6-A1E0-E312845A23AF}" type="datetime1">
              <a:rPr lang="ru-RU" smtClean="0"/>
              <a:t>03.06.2016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A0FE84-4573-4AE6-B7B0-18F9A3CDB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438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856B6-3C1B-466B-AC0B-4F895D9BEDD3}" type="datetime1">
              <a:rPr lang="ru-RU" smtClean="0"/>
              <a:t>03.06.2016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13EC-181E-478A-86B5-7B8A7861E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830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C819-FB34-4D21-ACB0-38F02F54BA4F}" type="datetime1">
              <a:rPr lang="ru-RU" smtClean="0"/>
              <a:t>03.06.2016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13EC-181E-478A-86B5-7B8A7861E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086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8EBE3-5A0F-43B2-8D91-C879F272C6E2}" type="datetime1">
              <a:rPr lang="ru-RU" smtClean="0"/>
              <a:t>03.06.2016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13EC-181E-478A-86B5-7B8A7861E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543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1B655-D4FB-4073-BCFF-6C470419E4AF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113EC-181E-478A-86B5-7B8A7861E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847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8A453-4049-43D0-8D1E-04D42CDD1D9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03.06.2016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179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3376" y="120103"/>
            <a:ext cx="7732710" cy="7517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stylesdsdsdsdsdsd</a:t>
            </a:r>
            <a:r>
              <a:rPr lang="ru-RU" dirty="0" smtClean="0"/>
              <a:t>ываываываыва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758" y="1463651"/>
            <a:ext cx="7886700" cy="47251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61132" y="929582"/>
            <a:ext cx="8821737" cy="76201"/>
            <a:chOff x="127793" y="971550"/>
            <a:chExt cx="8821737" cy="76201"/>
          </a:xfrm>
          <a:solidFill>
            <a:srgbClr val="034EA1"/>
          </a:solidFill>
        </p:grpSpPr>
        <p:sp>
          <p:nvSpPr>
            <p:cNvPr id="8" name="Rectangle 7"/>
            <p:cNvSpPr>
              <a:spLocks/>
            </p:cNvSpPr>
            <p:nvPr userDrawn="1"/>
          </p:nvSpPr>
          <p:spPr>
            <a:xfrm>
              <a:off x="166688" y="971550"/>
              <a:ext cx="8741568" cy="76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Oval 8"/>
            <p:cNvSpPr>
              <a:spLocks/>
            </p:cNvSpPr>
            <p:nvPr userDrawn="1"/>
          </p:nvSpPr>
          <p:spPr>
            <a:xfrm>
              <a:off x="127793" y="971550"/>
              <a:ext cx="92075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Oval 9"/>
            <p:cNvSpPr>
              <a:spLocks/>
            </p:cNvSpPr>
            <p:nvPr userDrawn="1"/>
          </p:nvSpPr>
          <p:spPr>
            <a:xfrm>
              <a:off x="8857455" y="971551"/>
              <a:ext cx="92075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Group 10"/>
          <p:cNvGrpSpPr/>
          <p:nvPr userDrawn="1"/>
        </p:nvGrpSpPr>
        <p:grpSpPr>
          <a:xfrm>
            <a:off x="161132" y="6487844"/>
            <a:ext cx="8821737" cy="76201"/>
            <a:chOff x="127793" y="971550"/>
            <a:chExt cx="8821737" cy="76201"/>
          </a:xfrm>
          <a:solidFill>
            <a:srgbClr val="009240"/>
          </a:solidFill>
        </p:grpSpPr>
        <p:sp>
          <p:nvSpPr>
            <p:cNvPr id="12" name="Rectangle 11"/>
            <p:cNvSpPr>
              <a:spLocks/>
            </p:cNvSpPr>
            <p:nvPr userDrawn="1"/>
          </p:nvSpPr>
          <p:spPr>
            <a:xfrm>
              <a:off x="166688" y="971550"/>
              <a:ext cx="8741568" cy="76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Oval 12"/>
            <p:cNvSpPr>
              <a:spLocks/>
            </p:cNvSpPr>
            <p:nvPr userDrawn="1"/>
          </p:nvSpPr>
          <p:spPr>
            <a:xfrm>
              <a:off x="127793" y="971550"/>
              <a:ext cx="92075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Oval 13"/>
            <p:cNvSpPr>
              <a:spLocks/>
            </p:cNvSpPr>
            <p:nvPr userDrawn="1"/>
          </p:nvSpPr>
          <p:spPr>
            <a:xfrm>
              <a:off x="8857455" y="971551"/>
              <a:ext cx="92075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9677" b="89516" l="7746" r="894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76" t="9749" r="14497" b="10402"/>
          <a:stretch/>
        </p:blipFill>
        <p:spPr>
          <a:xfrm>
            <a:off x="8066086" y="88075"/>
            <a:ext cx="870745" cy="78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620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34EA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3376" y="120103"/>
            <a:ext cx="7732710" cy="7517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dirty="0" smtClean="0"/>
              <a:t>Размер средств (мероприятия)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758" y="1463651"/>
            <a:ext cx="7886700" cy="47251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Доронина Л.А. готовит информацию</a:t>
            </a:r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61132" y="929582"/>
            <a:ext cx="8821737" cy="76201"/>
            <a:chOff x="127793" y="971550"/>
            <a:chExt cx="8821737" cy="76201"/>
          </a:xfrm>
          <a:solidFill>
            <a:srgbClr val="034EA1"/>
          </a:solidFill>
        </p:grpSpPr>
        <p:sp>
          <p:nvSpPr>
            <p:cNvPr id="8" name="Rectangle 7"/>
            <p:cNvSpPr>
              <a:spLocks/>
            </p:cNvSpPr>
            <p:nvPr userDrawn="1"/>
          </p:nvSpPr>
          <p:spPr>
            <a:xfrm>
              <a:off x="166688" y="971550"/>
              <a:ext cx="8741568" cy="76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Oval 8"/>
            <p:cNvSpPr>
              <a:spLocks/>
            </p:cNvSpPr>
            <p:nvPr userDrawn="1"/>
          </p:nvSpPr>
          <p:spPr>
            <a:xfrm>
              <a:off x="127793" y="971550"/>
              <a:ext cx="92075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Oval 9"/>
            <p:cNvSpPr>
              <a:spLocks/>
            </p:cNvSpPr>
            <p:nvPr userDrawn="1"/>
          </p:nvSpPr>
          <p:spPr>
            <a:xfrm>
              <a:off x="8857455" y="971551"/>
              <a:ext cx="92075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Group 10"/>
          <p:cNvGrpSpPr/>
          <p:nvPr userDrawn="1"/>
        </p:nvGrpSpPr>
        <p:grpSpPr>
          <a:xfrm>
            <a:off x="161132" y="6487844"/>
            <a:ext cx="8821737" cy="76201"/>
            <a:chOff x="127793" y="971550"/>
            <a:chExt cx="8821737" cy="76201"/>
          </a:xfrm>
          <a:solidFill>
            <a:srgbClr val="009240"/>
          </a:solidFill>
        </p:grpSpPr>
        <p:sp>
          <p:nvSpPr>
            <p:cNvPr id="12" name="Rectangle 11"/>
            <p:cNvSpPr>
              <a:spLocks/>
            </p:cNvSpPr>
            <p:nvPr userDrawn="1"/>
          </p:nvSpPr>
          <p:spPr>
            <a:xfrm>
              <a:off x="166688" y="971550"/>
              <a:ext cx="8741568" cy="76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Oval 12"/>
            <p:cNvSpPr>
              <a:spLocks/>
            </p:cNvSpPr>
            <p:nvPr userDrawn="1"/>
          </p:nvSpPr>
          <p:spPr>
            <a:xfrm>
              <a:off x="127793" y="971550"/>
              <a:ext cx="92075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Oval 13"/>
            <p:cNvSpPr>
              <a:spLocks/>
            </p:cNvSpPr>
            <p:nvPr userDrawn="1"/>
          </p:nvSpPr>
          <p:spPr>
            <a:xfrm>
              <a:off x="8857455" y="971551"/>
              <a:ext cx="92075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9677" b="89516" l="7746" r="894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76" t="9749" r="14497" b="10402"/>
          <a:stretch/>
        </p:blipFill>
        <p:spPr>
          <a:xfrm>
            <a:off x="8066086" y="88075"/>
            <a:ext cx="870745" cy="78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164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  <p:sldLayoutId id="214748395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 baseline="0">
          <a:solidFill>
            <a:srgbClr val="034EA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10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DBB53-518B-40E3-AD09-48ED20745C7E}" type="datetime1">
              <a:rPr lang="ru-RU" smtClean="0"/>
              <a:t>03.06.2016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E3155-62B3-43B5-B607-D8792EB55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536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3376" y="120103"/>
            <a:ext cx="7732710" cy="7517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758" y="1463651"/>
            <a:ext cx="7886700" cy="47251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61132" y="929582"/>
            <a:ext cx="8821737" cy="76201"/>
            <a:chOff x="127793" y="971550"/>
            <a:chExt cx="8821737" cy="76201"/>
          </a:xfrm>
          <a:solidFill>
            <a:srgbClr val="034EA1"/>
          </a:solidFill>
        </p:grpSpPr>
        <p:sp>
          <p:nvSpPr>
            <p:cNvPr id="8" name="Rectangle 7"/>
            <p:cNvSpPr>
              <a:spLocks/>
            </p:cNvSpPr>
            <p:nvPr userDrawn="1"/>
          </p:nvSpPr>
          <p:spPr>
            <a:xfrm>
              <a:off x="166688" y="971550"/>
              <a:ext cx="8741568" cy="76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Oval 8"/>
            <p:cNvSpPr>
              <a:spLocks/>
            </p:cNvSpPr>
            <p:nvPr userDrawn="1"/>
          </p:nvSpPr>
          <p:spPr>
            <a:xfrm>
              <a:off x="127793" y="971550"/>
              <a:ext cx="92075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Oval 9"/>
            <p:cNvSpPr>
              <a:spLocks/>
            </p:cNvSpPr>
            <p:nvPr userDrawn="1"/>
          </p:nvSpPr>
          <p:spPr>
            <a:xfrm>
              <a:off x="8857455" y="971551"/>
              <a:ext cx="92075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61132" y="6487844"/>
            <a:ext cx="8821737" cy="76201"/>
            <a:chOff x="127793" y="971550"/>
            <a:chExt cx="8821737" cy="76201"/>
          </a:xfrm>
          <a:solidFill>
            <a:srgbClr val="009240"/>
          </a:solidFill>
        </p:grpSpPr>
        <p:sp>
          <p:nvSpPr>
            <p:cNvPr id="12" name="Rectangle 11"/>
            <p:cNvSpPr>
              <a:spLocks/>
            </p:cNvSpPr>
            <p:nvPr userDrawn="1"/>
          </p:nvSpPr>
          <p:spPr>
            <a:xfrm>
              <a:off x="166688" y="971550"/>
              <a:ext cx="8741568" cy="76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Oval 12"/>
            <p:cNvSpPr>
              <a:spLocks/>
            </p:cNvSpPr>
            <p:nvPr userDrawn="1"/>
          </p:nvSpPr>
          <p:spPr>
            <a:xfrm>
              <a:off x="127793" y="971550"/>
              <a:ext cx="92075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Oval 13"/>
            <p:cNvSpPr>
              <a:spLocks/>
            </p:cNvSpPr>
            <p:nvPr userDrawn="1"/>
          </p:nvSpPr>
          <p:spPr>
            <a:xfrm>
              <a:off x="8857455" y="971551"/>
              <a:ext cx="92075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9677" b="89516" l="7746" r="894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76" t="9749" r="14497" b="10402"/>
          <a:stretch/>
        </p:blipFill>
        <p:spPr>
          <a:xfrm>
            <a:off x="8066086" y="88075"/>
            <a:ext cx="870745" cy="78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778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  <p:sldLayoutId id="214748393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34EA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1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868088"/>
            <a:ext cx="8735888" cy="1593130"/>
          </a:xfrm>
        </p:spPr>
        <p:txBody>
          <a:bodyPr>
            <a:normAutofit fontScale="90000"/>
          </a:bodyPr>
          <a:lstStyle/>
          <a:p>
            <a:pPr hangingPunct="0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Нормативно-правовое регулирование сферы здравоохранения: новеллы, актуальные вопросы. Система расчёта штрафных санкций для медицинских организаций в системе обязательного медицинского страхования.</a:t>
            </a:r>
            <a:endParaRPr lang="en-US" sz="2700" b="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805264"/>
            <a:ext cx="6858000" cy="57606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ТФОМС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ЮГРЫ </a:t>
            </a: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</a:p>
          <a:p>
            <a:pPr algn="ctr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3897052"/>
            <a:ext cx="3384376" cy="2160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Докладчик: </a:t>
            </a:r>
          </a:p>
          <a:p>
            <a:pPr algn="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ТФОМС Югры</a:t>
            </a:r>
          </a:p>
          <a:p>
            <a:pPr algn="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А.П. </a:t>
            </a:r>
            <a:r>
              <a:rPr lang="ru-RU" sz="20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Фучежи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98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СРЕДСТВ В НОРМИРОВАННОМ СТРАХОВОМ ЗАПАСЕ  ОТ САНКЦИЙ (мероприятия)</a:t>
            </a:r>
            <a:endParaRPr lang="ru-RU" sz="1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268760"/>
            <a:ext cx="835292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01.05.2016 года аккумулирован объём средств в нормированном страховом запасе ТФОМС Югры на мероприятия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Постановления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Российской Федерации от 21 апреля 2016 года №332 «Об утверждении Правил использования медицинскими организациями средств нормированного страхового запаса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свыше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155.800.000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Согласовано заявок на расходование средств Нормированного страхового запаса на мероприятия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Постановлению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Российской Федерации от 21 апреля 2016 года №332 «Об утверждении Правил использования медицинскими организациями средств нормированного страхового запаса»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сумму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109.756.000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68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7732710" cy="1008112"/>
          </a:xfrm>
        </p:spPr>
        <p:txBody>
          <a:bodyPr>
            <a:noAutofit/>
          </a:bodyPr>
          <a:lstStyle/>
          <a:p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об обязательном медицинском страховании в Российской Федерации от 29 ноября 2010, 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№326-ФЗ</a:t>
            </a:r>
            <a:b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28. Формирование средств страховой медицинской организации и их расходование</a:t>
            </a:r>
            <a:br>
              <a:rPr lang="ru-RU" sz="14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33377" y="1052737"/>
            <a:ext cx="8559104" cy="5113114"/>
          </a:xfrm>
        </p:spPr>
        <p:txBody>
          <a:bodyPr>
            <a:normAutofit/>
          </a:bodyPr>
          <a:lstStyle/>
          <a:p>
            <a:pPr lvl="0" algn="just"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lvl="0" indent="0" algn="just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6092" y="1268760"/>
            <a:ext cx="24482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Медико-экономический контроль (МЭК)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6092" y="2636912"/>
            <a:ext cx="24477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Медико-экономическая экспертиза (МЭЭ)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6092" y="4077072"/>
            <a:ext cx="24477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Экспертиза качества медицинской помощи (ЭКМП)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543962"/>
            <a:ext cx="24482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Штрафы 50%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1268760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для финансового обеспечения мероприятий согласно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Постановлению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Российской Федерации от 21 апреля 2016 года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332 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утверждении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Правил»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8064" y="2996952"/>
            <a:ext cx="360040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средства страховой медицинской организации в сфере обязательного медицинского страхования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48064" y="4874186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средства страховой медицинской организации (на оплату медицинской помощи)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2852755" y="1916832"/>
            <a:ext cx="1719245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572000" y="1916832"/>
            <a:ext cx="0" cy="331236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572000" y="5229200"/>
            <a:ext cx="504056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2844364" y="1484784"/>
            <a:ext cx="2231692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2852755" y="2708920"/>
            <a:ext cx="2231692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6" idx="3"/>
          </p:cNvCxnSpPr>
          <p:nvPr/>
        </p:nvCxnSpPr>
        <p:spPr>
          <a:xfrm>
            <a:off x="2843808" y="3094112"/>
            <a:ext cx="1512168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355976" y="3094112"/>
            <a:ext cx="0" cy="26288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4355976" y="3356992"/>
            <a:ext cx="720080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2843808" y="3501008"/>
            <a:ext cx="1368152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4211960" y="3501008"/>
            <a:ext cx="0" cy="194421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4211960" y="5445224"/>
            <a:ext cx="864096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852755" y="4149080"/>
            <a:ext cx="1115846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3960210" y="2060848"/>
            <a:ext cx="1115846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3959932" y="2060848"/>
            <a:ext cx="278" cy="2088232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7" idx="3"/>
          </p:cNvCxnSpPr>
          <p:nvPr/>
        </p:nvCxnSpPr>
        <p:spPr>
          <a:xfrm>
            <a:off x="2843808" y="4534272"/>
            <a:ext cx="2232248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2844364" y="4950473"/>
            <a:ext cx="111556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3951541" y="4950473"/>
            <a:ext cx="8391" cy="715801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3960210" y="5666274"/>
            <a:ext cx="1115846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>
            <a:off x="2844364" y="6381328"/>
            <a:ext cx="2231692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2852755" y="6009247"/>
            <a:ext cx="859622" cy="0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H="1" flipV="1">
            <a:off x="3703986" y="3816959"/>
            <a:ext cx="8391" cy="2184203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3712377" y="3825044"/>
            <a:ext cx="1363679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flipV="1">
            <a:off x="2852755" y="5654184"/>
            <a:ext cx="549393" cy="2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H="1" flipV="1">
            <a:off x="3393757" y="2348879"/>
            <a:ext cx="8391" cy="3305305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>
            <a:off x="3393757" y="2348880"/>
            <a:ext cx="1682299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Скругленный прямоугольник 108"/>
          <p:cNvSpPr/>
          <p:nvPr/>
        </p:nvSpPr>
        <p:spPr>
          <a:xfrm>
            <a:off x="2909597" y="1340768"/>
            <a:ext cx="3729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50</a:t>
            </a:r>
            <a:endParaRPr lang="ru-RU" sz="1200" dirty="0"/>
          </a:p>
        </p:txBody>
      </p:sp>
      <p:sp>
        <p:nvSpPr>
          <p:cNvPr id="110" name="Скругленный прямоугольник 109"/>
          <p:cNvSpPr/>
          <p:nvPr/>
        </p:nvSpPr>
        <p:spPr>
          <a:xfrm>
            <a:off x="2909597" y="1767508"/>
            <a:ext cx="3729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50</a:t>
            </a:r>
            <a:endParaRPr lang="ru-RU" sz="1200" dirty="0"/>
          </a:p>
        </p:txBody>
      </p:sp>
      <p:sp>
        <p:nvSpPr>
          <p:cNvPr id="111" name="Скругленный прямоугольник 110"/>
          <p:cNvSpPr/>
          <p:nvPr/>
        </p:nvSpPr>
        <p:spPr>
          <a:xfrm>
            <a:off x="2909597" y="3356992"/>
            <a:ext cx="3729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50</a:t>
            </a:r>
            <a:endParaRPr lang="ru-RU" sz="1200" dirty="0"/>
          </a:p>
        </p:txBody>
      </p:sp>
      <p:sp>
        <p:nvSpPr>
          <p:cNvPr id="112" name="Скругленный прямоугольник 111"/>
          <p:cNvSpPr/>
          <p:nvPr/>
        </p:nvSpPr>
        <p:spPr>
          <a:xfrm>
            <a:off x="2909597" y="4806457"/>
            <a:ext cx="3729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50</a:t>
            </a:r>
            <a:endParaRPr lang="ru-RU" sz="1200" dirty="0"/>
          </a:p>
        </p:txBody>
      </p:sp>
      <p:sp>
        <p:nvSpPr>
          <p:cNvPr id="113" name="Скругленный прямоугольник 112"/>
          <p:cNvSpPr/>
          <p:nvPr/>
        </p:nvSpPr>
        <p:spPr>
          <a:xfrm>
            <a:off x="2909596" y="6237312"/>
            <a:ext cx="3729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50</a:t>
            </a:r>
            <a:endParaRPr lang="ru-RU" sz="1200" dirty="0"/>
          </a:p>
        </p:txBody>
      </p:sp>
      <p:sp>
        <p:nvSpPr>
          <p:cNvPr id="114" name="Скругленный прямоугольник 113"/>
          <p:cNvSpPr/>
          <p:nvPr/>
        </p:nvSpPr>
        <p:spPr>
          <a:xfrm>
            <a:off x="2909597" y="2950096"/>
            <a:ext cx="3729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15</a:t>
            </a:r>
            <a:endParaRPr lang="ru-RU" sz="1200" dirty="0"/>
          </a:p>
        </p:txBody>
      </p:sp>
      <p:sp>
        <p:nvSpPr>
          <p:cNvPr id="115" name="Скругленный прямоугольник 114"/>
          <p:cNvSpPr/>
          <p:nvPr/>
        </p:nvSpPr>
        <p:spPr>
          <a:xfrm>
            <a:off x="2909597" y="2564904"/>
            <a:ext cx="3729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35</a:t>
            </a:r>
            <a:endParaRPr lang="ru-RU" sz="1200" dirty="0"/>
          </a:p>
        </p:txBody>
      </p:sp>
      <p:sp>
        <p:nvSpPr>
          <p:cNvPr id="116" name="Скругленный прямоугольник 115"/>
          <p:cNvSpPr/>
          <p:nvPr/>
        </p:nvSpPr>
        <p:spPr>
          <a:xfrm>
            <a:off x="2909597" y="5865231"/>
            <a:ext cx="3729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25</a:t>
            </a:r>
            <a:endParaRPr lang="ru-RU" sz="1200" dirty="0"/>
          </a:p>
        </p:txBody>
      </p:sp>
      <p:sp>
        <p:nvSpPr>
          <p:cNvPr id="117" name="Скругленный прямоугольник 116"/>
          <p:cNvSpPr/>
          <p:nvPr/>
        </p:nvSpPr>
        <p:spPr>
          <a:xfrm>
            <a:off x="2909597" y="5510170"/>
            <a:ext cx="3729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25</a:t>
            </a:r>
            <a:endParaRPr lang="ru-RU" sz="1200" dirty="0"/>
          </a:p>
        </p:txBody>
      </p:sp>
      <p:sp>
        <p:nvSpPr>
          <p:cNvPr id="118" name="Скругленный прямоугольник 117"/>
          <p:cNvSpPr/>
          <p:nvPr/>
        </p:nvSpPr>
        <p:spPr>
          <a:xfrm>
            <a:off x="2909597" y="4390256"/>
            <a:ext cx="3729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15</a:t>
            </a:r>
            <a:endParaRPr lang="ru-RU" sz="1200" dirty="0"/>
          </a:p>
        </p:txBody>
      </p:sp>
      <p:sp>
        <p:nvSpPr>
          <p:cNvPr id="119" name="Скругленный прямоугольник 118"/>
          <p:cNvSpPr/>
          <p:nvPr/>
        </p:nvSpPr>
        <p:spPr>
          <a:xfrm>
            <a:off x="2909597" y="4005064"/>
            <a:ext cx="3729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35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85033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7732710" cy="936104"/>
          </a:xfrm>
        </p:spPr>
        <p:txBody>
          <a:bodyPr>
            <a:noAutofit/>
          </a:bodyPr>
          <a:lstStyle/>
          <a:p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об обязательном медицинском страховании в Российской Федерации от 29 ноября 2010, № 326-ФЗ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</a:t>
            </a:r>
            <a:r>
              <a:rPr lang="ru-RU" sz="14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ru-RU" sz="14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Состав бюджета Федерального фонда и бюджетов территориальных фондов</a:t>
            </a:r>
            <a:br>
              <a:rPr lang="ru-RU" sz="14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33377" y="1052737"/>
            <a:ext cx="8559104" cy="5113114"/>
          </a:xfrm>
        </p:spPr>
        <p:txBody>
          <a:bodyPr>
            <a:normAutofit/>
          </a:bodyPr>
          <a:lstStyle/>
          <a:p>
            <a:pPr lvl="0" algn="just"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lvl="0" indent="0" algn="just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39069"/>
            <a:ext cx="1728192" cy="2150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Медико-экономический контроль (МЭК)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1247267"/>
            <a:ext cx="1728192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Медико-экономическая экспертиза (МЭЭ)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56770" y="1255465"/>
            <a:ext cx="1677119" cy="2152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Экспертиза качества медицинской помощи (ЭКМП)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04248" y="1247267"/>
            <a:ext cx="1656184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Штрафы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4509120"/>
            <a:ext cx="7776864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Средства для финансового обеспечения мероприятий по организации дополнительного проф. образования медицинских работников по программам повышения квалификации, а так же по приобретению и проведению ремонта медицинского оборудования</a:t>
            </a:r>
            <a:endParaRPr lang="ru-RU" sz="2000" dirty="0"/>
          </a:p>
        </p:txBody>
      </p:sp>
      <p:cxnSp>
        <p:nvCxnSpPr>
          <p:cNvPr id="13" name="Прямая со стрелкой 12"/>
          <p:cNvCxnSpPr>
            <a:stCxn id="5" idx="2"/>
          </p:cNvCxnSpPr>
          <p:nvPr/>
        </p:nvCxnSpPr>
        <p:spPr>
          <a:xfrm flipH="1">
            <a:off x="1511660" y="3389945"/>
            <a:ext cx="36004" cy="1047167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2"/>
          </p:cNvCxnSpPr>
          <p:nvPr/>
        </p:nvCxnSpPr>
        <p:spPr>
          <a:xfrm flipH="1">
            <a:off x="3527884" y="3407507"/>
            <a:ext cx="36004" cy="1029605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2"/>
          </p:cNvCxnSpPr>
          <p:nvPr/>
        </p:nvCxnSpPr>
        <p:spPr>
          <a:xfrm flipH="1">
            <a:off x="5595329" y="3407507"/>
            <a:ext cx="1" cy="1029605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Скругленный прямоугольник 108"/>
          <p:cNvSpPr/>
          <p:nvPr/>
        </p:nvSpPr>
        <p:spPr>
          <a:xfrm>
            <a:off x="1325175" y="3634277"/>
            <a:ext cx="3729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50</a:t>
            </a:r>
            <a:endParaRPr lang="ru-RU" sz="1200" dirty="0"/>
          </a:p>
        </p:txBody>
      </p:sp>
      <p:sp>
        <p:nvSpPr>
          <p:cNvPr id="115" name="Скругленный прямоугольник 114"/>
          <p:cNvSpPr/>
          <p:nvPr/>
        </p:nvSpPr>
        <p:spPr>
          <a:xfrm>
            <a:off x="3341399" y="3634277"/>
            <a:ext cx="3729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35</a:t>
            </a:r>
            <a:endParaRPr lang="ru-RU" sz="1200" dirty="0"/>
          </a:p>
        </p:txBody>
      </p:sp>
      <p:sp>
        <p:nvSpPr>
          <p:cNvPr id="119" name="Скругленный прямоугольник 118"/>
          <p:cNvSpPr/>
          <p:nvPr/>
        </p:nvSpPr>
        <p:spPr>
          <a:xfrm>
            <a:off x="5408844" y="3634277"/>
            <a:ext cx="3729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35</a:t>
            </a:r>
            <a:endParaRPr lang="ru-RU" sz="1200" dirty="0"/>
          </a:p>
        </p:txBody>
      </p:sp>
      <p:cxnSp>
        <p:nvCxnSpPr>
          <p:cNvPr id="19" name="Прямая со стрелкой 18"/>
          <p:cNvCxnSpPr>
            <a:stCxn id="8" idx="2"/>
          </p:cNvCxnSpPr>
          <p:nvPr/>
        </p:nvCxnSpPr>
        <p:spPr>
          <a:xfrm>
            <a:off x="7632340" y="3407507"/>
            <a:ext cx="0" cy="1029605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Скругленный прямоугольник 116"/>
          <p:cNvSpPr/>
          <p:nvPr/>
        </p:nvSpPr>
        <p:spPr>
          <a:xfrm>
            <a:off x="7445855" y="3634277"/>
            <a:ext cx="37296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25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51235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376" y="120103"/>
            <a:ext cx="7732710" cy="1076649"/>
          </a:xfrm>
        </p:spPr>
        <p:txBody>
          <a:bodyPr/>
          <a:lstStyle/>
          <a:p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 от 21 апреля 2016 года </a:t>
            </a: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332 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Правил использования медицинскими организациями средств нормированного страхового запаса»</a:t>
            </a:r>
            <a:b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196752"/>
            <a:ext cx="7776864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Средства для финансового обеспечения мероприятий по организации дополнительного проф. образования медицинских работников по программам повышения квалификации, а так же по приобретению и проведению ремонта медицинского оборудования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005064"/>
            <a:ext cx="2304256" cy="2150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Организация </a:t>
            </a:r>
            <a:r>
              <a:rPr lang="ru-RU" dirty="0"/>
              <a:t>дополнительного проф. образования медицинских работников по программам повышения квалификации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4005064"/>
            <a:ext cx="2304256" cy="2150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Приобретение медицинского оборудования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4005064"/>
            <a:ext cx="2304256" cy="2150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Проведение ремонта медицинского оборудования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1823356" y="2866361"/>
            <a:ext cx="0" cy="1047167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499992" y="2866361"/>
            <a:ext cx="0" cy="1047167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236296" y="2866361"/>
            <a:ext cx="0" cy="1047167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56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704856" cy="868411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 от 21 апреля 2016 года №332 «Об 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Правил использования медицинскими организациями средств нормированного страхового </a:t>
            </a: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запаса»</a:t>
            </a:r>
            <a:endParaRPr lang="ru-RU" sz="1800" b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33377" y="1052737"/>
            <a:ext cx="8559104" cy="5113114"/>
          </a:xfrm>
        </p:spPr>
        <p:txBody>
          <a:bodyPr>
            <a:normAutofit/>
          </a:bodyPr>
          <a:lstStyle/>
          <a:p>
            <a:pPr lvl="0" algn="just"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Настоящие Правила определяют порядок и условия использования медицинскими организациями средств нормированного страхового запаса территориального фонда обязательного медицинского страхования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финансового обеспечения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по: </a:t>
            </a:r>
          </a:p>
          <a:p>
            <a:endParaRPr lang="ru-RU" sz="18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дополнительного профессионального образования медицинских работников по программам повышения квалификации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приобретению медицинского оборудования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проведению ремонта медицинского оборудования.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376" y="120103"/>
            <a:ext cx="7732710" cy="1076649"/>
          </a:xfrm>
        </p:spPr>
        <p:txBody>
          <a:bodyPr/>
          <a:lstStyle/>
          <a:p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 от 21 апреля 2016 года </a:t>
            </a: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332 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Правил использования медицинскими организациями средств нормированного страхового запаса»</a:t>
            </a:r>
            <a:b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1562" y="1124744"/>
            <a:ext cx="856895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 «Организация дополнительного профессионального образования медицинских работников по программам повышения квалификации», 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подпункт 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«а" , «б», «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пункта 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настоящих Правил.</a:t>
            </a:r>
          </a:p>
          <a:p>
            <a:r>
              <a:rPr lang="ru-RU" sz="17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Обязательные условия</a:t>
            </a: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7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наличие у медицинской организации заключенного в соответствии со статьей 39 Федерального закона "Об обязательном медицинском страховании в Российской Федерации" договора на оказание и оплату медицинской помощи по обязательному медицинскому страхованию на текущий финансовый год;</a:t>
            </a:r>
          </a:p>
          <a:p>
            <a:endParaRPr lang="ru-RU" sz="17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включение медицинской организации в план мероприятий, утвержденный уполномоченным органом исполнительной власти субъекта Российской Федерации (далее - уполномоченный орган) и согласованный с территориальным фондом, страховыми медицинскими организациями, медицинскими профессиональными некоммерческими организациями или их ассоциациями (союзами) и профессиональными союзами медицинских работников или их объединениями (ассоциациями), представители которых включены в состав комиссии, создаваемой в субъекте Российской Федерации в соответствии с частью 9 статьи 36 Федерального закона "Об обязательном медицинском страховании в Российской Федерации" (далее - план мероприятий). Критерии отбора медицинских организаций для включения в план мероприятий утверждаются уполномоченным органом.</a:t>
            </a:r>
          </a:p>
        </p:txBody>
      </p:sp>
    </p:spTree>
    <p:extLst>
      <p:ext uri="{BB962C8B-B14F-4D97-AF65-F5344CB8AC3E}">
        <p14:creationId xmlns:p14="http://schemas.microsoft.com/office/powerpoint/2010/main" val="24682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376" y="120103"/>
            <a:ext cx="7732710" cy="1076649"/>
          </a:xfrm>
        </p:spPr>
        <p:txBody>
          <a:bodyPr/>
          <a:lstStyle/>
          <a:p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 от 21 апреля 2016 года </a:t>
            </a: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332 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Правил использования медицинскими организациями средств нормированного страхового запаса»</a:t>
            </a:r>
            <a:b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0853" y="1268760"/>
            <a:ext cx="8424936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</a:t>
            </a:r>
            <a:r>
              <a:rPr lang="ru-RU" sz="17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«</a:t>
            </a: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7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  <a:endParaRPr lang="ru-RU" sz="1700" b="1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наличие заявления медицинского работника руководителю медицинской организации о направлении на дополнительное профессиональное образование по программе повышения квалификации в организацию, осуществляющую образовательную деятельность, по выбору медицинского работника, который осуществляется в порядке, устанавливаемом Министерством здравоохранения Российской Федерации;</a:t>
            </a:r>
          </a:p>
          <a:p>
            <a:endParaRPr lang="ru-RU" sz="17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наличие у медицинской организации заключенного в соответствии со статьей 54 Федерального закона "Об образовании в Российской Федерации" договора об образовании на обучение по дополнительной профессиональной образовательной программе;</a:t>
            </a:r>
          </a:p>
          <a:p>
            <a:endParaRPr lang="ru-RU" sz="17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внесение изменений (при необходимости) в план финансово-хозяйственной деятельности медицинской организации в целях реализации мероприятий.</a:t>
            </a:r>
          </a:p>
        </p:txBody>
      </p:sp>
    </p:spTree>
    <p:extLst>
      <p:ext uri="{BB962C8B-B14F-4D97-AF65-F5344CB8AC3E}">
        <p14:creationId xmlns:p14="http://schemas.microsoft.com/office/powerpoint/2010/main" val="24682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376" y="120103"/>
            <a:ext cx="7732710" cy="1076649"/>
          </a:xfrm>
        </p:spPr>
        <p:txBody>
          <a:bodyPr/>
          <a:lstStyle/>
          <a:p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 от 21 апреля 2016 года </a:t>
            </a: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332 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Правил использования медицинскими организациями средств нормированного страхового запаса»</a:t>
            </a:r>
            <a:b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3749" y="1268760"/>
            <a:ext cx="8496944" cy="4167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7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</a:t>
            </a:r>
            <a:r>
              <a:rPr lang="ru-RU" sz="17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«</a:t>
            </a: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7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  <a:endParaRPr lang="ru-RU" sz="1700" b="1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20000"/>
              </a:spcBef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наличие у медицинской организации потребности в приобретаемом медицинском оборудовании, предусмотренном утвержденными Министерством здравоохранения Российской Федерации порядками оказания медицинской помощи;</a:t>
            </a:r>
          </a:p>
          <a:p>
            <a:pPr marL="342900" lvl="0" indent="-342900" fontAlgn="base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ru-RU" sz="17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20000"/>
              </a:spcBef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наличие медицинского(их) работника(</a:t>
            </a:r>
            <a:r>
              <a:rPr lang="ru-RU" sz="17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имеющего(их) соответствующий уровень образования и квалификации для работы на приобретаемом медицинском оборудовании;</a:t>
            </a:r>
          </a:p>
          <a:p>
            <a:pPr marL="342900" lvl="0" indent="-342900" fontAlgn="base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ru-RU" sz="17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20000"/>
              </a:spcBef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наличие в медицинской организации помещения для установки приобретаемого медицинского оборудования (если приобретаемое медицинское оборудование требует специального помещения для установки и (или) использования);</a:t>
            </a:r>
          </a:p>
          <a:p>
            <a:pPr marL="342900" lvl="0" indent="-342900" fontAlgn="base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ru-RU" sz="17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20000"/>
              </a:spcBef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наличие у медицинской организации заключенного в соответствии с законодательством Российской Федерации контракта на поставку медицинского оборудования.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344403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376" y="120103"/>
            <a:ext cx="7732710" cy="1076649"/>
          </a:xfrm>
        </p:spPr>
        <p:txBody>
          <a:bodyPr/>
          <a:lstStyle/>
          <a:p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 от 21 апреля 2016 года </a:t>
            </a: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332 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Правил использования медицинскими организациями средств нормированного страхового запаса»</a:t>
            </a:r>
            <a:b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>
                <a:solidFill>
                  <a:prstClr val="black"/>
                </a:solidFill>
              </a:rPr>
              <a:pPr/>
              <a:t>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96752"/>
            <a:ext cx="84249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</a:t>
            </a:r>
            <a:r>
              <a:rPr lang="ru-RU" sz="17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«</a:t>
            </a: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7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  <a:endParaRPr lang="ru-RU" sz="1700" b="1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наличие у медицинской организации потребности в ремонте медицинского оборудования, предусмотренного утвержденными Министерством здравоохранения Российской Федерации порядками оказания медицинской помощи</a:t>
            </a: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17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наличие документов, подтверждающих, что подлежащее ремонту медицинское оборудование находится в собственности (оперативном управлении) медицинской организации и принято к бухгалтерскому учету</a:t>
            </a: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17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наличие регистрационного удостоверения на медицинское изделие</a:t>
            </a: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17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наличие акта о вводе медицинского оборудования в эксплуатацию</a:t>
            </a: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17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д) наличие документа, подтверждающего выход медицинского оборудования из строя</a:t>
            </a: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17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е) истечение срока гарантийного обслуживания медицинского оборудования</a:t>
            </a: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17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ж) наличие у медицинской организации заключенного в соответствии с законодательством Российской Федерации контракта на ремонт медицинского оборудования.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344403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323529" y="45608"/>
            <a:ext cx="7776864" cy="768739"/>
          </a:xfrm>
          <a:prstGeom prst="rect">
            <a:avLst/>
          </a:prstGeom>
        </p:spPr>
        <p:txBody>
          <a:bodyPr anchor="ctr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defRPr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 от 21 апреля 2016 года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332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Правил использования медицинскими организациями средств нормированного страхового запаса»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989839" y="1185243"/>
            <a:ext cx="2008337" cy="464099"/>
          </a:xfrm>
          <a:prstGeom prst="roundRect">
            <a:avLst/>
          </a:prstGeom>
          <a:solidFill>
            <a:schemeClr val="accent4">
              <a:lumMod val="60000"/>
              <a:lumOff val="40000"/>
              <a:alpha val="61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5C0000"/>
                </a:solidFill>
                <a:cs typeface="Times New Roman" pitchFamily="18" charset="0"/>
              </a:rPr>
              <a:t>МЕДИЦИНСКАЯ </a:t>
            </a:r>
            <a:r>
              <a:rPr lang="ru-RU" b="1" dirty="0" smtClean="0">
                <a:solidFill>
                  <a:srgbClr val="5C0000"/>
                </a:solidFill>
                <a:cs typeface="Times New Roman" pitchFamily="18" charset="0"/>
              </a:rPr>
              <a:t>ОРГАНИЗАЦИЯ</a:t>
            </a:r>
            <a:endParaRPr lang="ru-RU" b="1" dirty="0">
              <a:solidFill>
                <a:srgbClr val="5C0000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047660" y="5525117"/>
            <a:ext cx="1908716" cy="783633"/>
          </a:xfrm>
          <a:prstGeom prst="roundRect">
            <a:avLst/>
          </a:prstGeom>
          <a:solidFill>
            <a:srgbClr val="DCEF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РЕМОНТ МЕДИЦИНСКОГО ОБОРУДОВАНИЯ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103444" y="5525117"/>
            <a:ext cx="1872208" cy="783633"/>
          </a:xfrm>
          <a:prstGeom prst="roundRect">
            <a:avLst/>
          </a:prstGeom>
          <a:solidFill>
            <a:srgbClr val="DCEF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ПРИОБРЕТЕНИЕ МЕДИЦИНСКОГО ОБОРУДОВАНИЯ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015212" y="5525117"/>
            <a:ext cx="2016224" cy="783633"/>
          </a:xfrm>
          <a:prstGeom prst="roundRect">
            <a:avLst/>
          </a:prstGeom>
          <a:solidFill>
            <a:srgbClr val="DCEF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ДОПОЛНИТЕЛЬНОЕ ПРОФЕССИОНАЛЬНОЕ ОБРАЗОВАНИЕ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871834" y="1926251"/>
            <a:ext cx="2700804" cy="864096"/>
          </a:xfrm>
          <a:prstGeom prst="roundRect">
            <a:avLst/>
          </a:prstGeom>
          <a:solidFill>
            <a:schemeClr val="accent2">
              <a:lumMod val="20000"/>
              <a:lumOff val="80000"/>
              <a:alpha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СОГЛАШЕНИЕ С ТФОМС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>(ТИПОВАЯ ФОРМА И ПОРЯДОК УСТАНАВЛИВАЮТСЯ МИНЗДРАВОМ РОССИИ)</a:t>
            </a:r>
            <a:endParaRPr lang="ru-RU" sz="1200" b="1" baseline="30000" dirty="0">
              <a:solidFill>
                <a:srgbClr val="C0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5005426" y="1818257"/>
            <a:ext cx="16366" cy="2510273"/>
          </a:xfrm>
          <a:prstGeom prst="line">
            <a:avLst/>
          </a:prstGeom>
          <a:ln w="317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3614450" y="4330593"/>
            <a:ext cx="3432336" cy="0"/>
          </a:xfrm>
          <a:prstGeom prst="line">
            <a:avLst/>
          </a:prstGeom>
          <a:ln w="317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614450" y="4328529"/>
            <a:ext cx="0" cy="1196587"/>
          </a:xfrm>
          <a:prstGeom prst="straightConnector1">
            <a:avLst/>
          </a:prstGeom>
          <a:ln w="317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18" idx="0"/>
          </p:cNvCxnSpPr>
          <p:nvPr/>
        </p:nvCxnSpPr>
        <p:spPr>
          <a:xfrm>
            <a:off x="5030562" y="4328530"/>
            <a:ext cx="8986" cy="1196587"/>
          </a:xfrm>
          <a:prstGeom prst="straightConnector1">
            <a:avLst/>
          </a:prstGeom>
          <a:ln w="317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7055772" y="4328530"/>
            <a:ext cx="0" cy="1196587"/>
          </a:xfrm>
          <a:prstGeom prst="straightConnector1">
            <a:avLst/>
          </a:prstGeom>
          <a:ln w="317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Скругленный прямоугольник 35"/>
          <p:cNvSpPr/>
          <p:nvPr/>
        </p:nvSpPr>
        <p:spPr>
          <a:xfrm>
            <a:off x="1979712" y="2492326"/>
            <a:ext cx="2880320" cy="1224706"/>
          </a:xfrm>
          <a:prstGeom prst="roundRect">
            <a:avLst/>
          </a:prstGeom>
          <a:solidFill>
            <a:schemeClr val="accent2">
              <a:lumMod val="20000"/>
              <a:lumOff val="80000"/>
              <a:alpha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ВЫПОЛНЕНИЕ УСЛОВИЙ ИСПОЛЬЗОВАНИЯ СРЕДСТВ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endParaRPr lang="ru-RU" sz="1400" b="1" baseline="30000" dirty="0">
              <a:solidFill>
                <a:srgbClr val="C0000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75052" y="4296042"/>
            <a:ext cx="2880320" cy="1064083"/>
          </a:xfrm>
          <a:prstGeom prst="roundRect">
            <a:avLst/>
          </a:prstGeom>
          <a:solidFill>
            <a:schemeClr val="accent2">
              <a:lumMod val="20000"/>
              <a:lumOff val="80000"/>
              <a:alpha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ИСПОЛЬЗОВАНИЕ СРЕДСТВ </a:t>
            </a:r>
            <a:r>
              <a:rPr lang="ru-RU" sz="1600" b="1" dirty="0">
                <a:solidFill>
                  <a:srgbClr val="C00000"/>
                </a:solidFill>
              </a:rPr>
              <a:t>НА ОПЛАТУ ДОГОВОРА ИЛИ КОНТРАКТА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7444649" y="1063709"/>
            <a:ext cx="1402793" cy="69270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5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ТФОМС</a:t>
            </a:r>
            <a:endParaRPr lang="ru-RU" sz="2000" b="1" dirty="0">
              <a:solidFill>
                <a:srgbClr val="5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cxnSp>
        <p:nvCxnSpPr>
          <p:cNvPr id="53" name="Прямая со стрелкой 52"/>
          <p:cNvCxnSpPr>
            <a:stCxn id="16" idx="3"/>
            <a:endCxn id="52" idx="1"/>
          </p:cNvCxnSpPr>
          <p:nvPr/>
        </p:nvCxnSpPr>
        <p:spPr>
          <a:xfrm flipV="1">
            <a:off x="5998176" y="1410061"/>
            <a:ext cx="1446473" cy="7232"/>
          </a:xfrm>
          <a:prstGeom prst="straightConnector1">
            <a:avLst/>
          </a:prstGeom>
          <a:ln w="28575">
            <a:solidFill>
              <a:srgbClr val="C00000"/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Овал 55"/>
          <p:cNvSpPr/>
          <p:nvPr/>
        </p:nvSpPr>
        <p:spPr>
          <a:xfrm>
            <a:off x="5292080" y="2121950"/>
            <a:ext cx="478920" cy="47269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292080" y="217363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1379855" y="2873261"/>
            <a:ext cx="478920" cy="47269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54719" y="292001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60" name="Овал 59"/>
          <p:cNvSpPr/>
          <p:nvPr/>
        </p:nvSpPr>
        <p:spPr>
          <a:xfrm>
            <a:off x="3703604" y="4612486"/>
            <a:ext cx="478920" cy="47269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691953" y="464341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02018" y="6463578"/>
            <a:ext cx="2133600" cy="365125"/>
          </a:xfrm>
        </p:spPr>
        <p:txBody>
          <a:bodyPr/>
          <a:lstStyle/>
          <a:p>
            <a:r>
              <a:rPr lang="ru-RU" sz="1400" b="1" dirty="0" smtClean="0">
                <a:solidFill>
                  <a:srgbClr val="30527C"/>
                </a:solidFill>
              </a:rPr>
              <a:t>19</a:t>
            </a:r>
          </a:p>
          <a:p>
            <a:endParaRPr lang="ru-RU" sz="1400" dirty="0">
              <a:solidFill>
                <a:srgbClr val="3052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91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732710" cy="751779"/>
          </a:xfrm>
        </p:spPr>
        <p:txBody>
          <a:bodyPr/>
          <a:lstStyle/>
          <a:p>
            <a:r>
              <a:rPr lang="ru-RU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ПРИКАЗЫ МЗ РФ и ФФОМС </a:t>
            </a:r>
            <a:endParaRPr lang="ru-RU" sz="1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РФ от 06.08.2015г. № 536н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внесении изменений в Правила обязательного медицинского страхования, утвержденные приказом Министерства здравоохранения и социального развития Российской Федерации от 28 февраля 2011 г. № 158н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sz="1800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ФФОМС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21.07.2015 N 130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внесении изменений в Порядок организации и проведения контроля объемов, сроков, качества и условий предоставления медицинской помощи по обязательному медицинскому страхованию, утвержденный приказом Федерального фонда обязательного медицинского страхования от 1 декабря 2010 г. N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230».</a:t>
            </a:r>
          </a:p>
          <a:p>
            <a:pPr algn="just"/>
            <a:endParaRPr lang="ru-RU" sz="1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 от 21 апреля 2016 года № 332 «Об утверждении Правил использования медицинскими организациями средств нормированного страхового запаса»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436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1"/>
          <p:cNvSpPr txBox="1">
            <a:spLocks/>
          </p:cNvSpPr>
          <p:nvPr/>
        </p:nvSpPr>
        <p:spPr>
          <a:xfrm>
            <a:off x="211075" y="44624"/>
            <a:ext cx="7745301" cy="790575"/>
          </a:xfrm>
          <a:prstGeom prst="rect">
            <a:avLst/>
          </a:prstGeom>
        </p:spPr>
        <p:txBody>
          <a:bodyPr anchor="ctr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defRPr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 от 21 апреля 2016 года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332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Правил использования медицинскими организациями средств нормированного страхового запаса»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79265" y="908720"/>
            <a:ext cx="6624736" cy="41176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b="1" dirty="0" smtClean="0">
                <a:solidFill>
                  <a:srgbClr val="002060"/>
                </a:solidFill>
              </a:rPr>
              <a:t>1. МЕДИЦИНСКАЯ ОРГАНИЗАЦИЯ НАПРАВЛЯЕТ ЗАЯВКУ</a:t>
            </a:r>
            <a:br>
              <a:rPr lang="ru-RU" sz="1500" b="1" dirty="0" smtClean="0">
                <a:solidFill>
                  <a:srgbClr val="002060"/>
                </a:solidFill>
              </a:rPr>
            </a:br>
            <a:r>
              <a:rPr lang="ru-RU" sz="1500" b="1" dirty="0" smtClean="0">
                <a:solidFill>
                  <a:srgbClr val="002060"/>
                </a:solidFill>
              </a:rPr>
              <a:t>В УПОЛНОМОЧЕННЫЙ ОРГАН</a:t>
            </a:r>
            <a:endParaRPr lang="ru-RU" sz="1500" b="1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79635" y="1383881"/>
            <a:ext cx="6624736" cy="4609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b="1" dirty="0" smtClean="0">
                <a:solidFill>
                  <a:srgbClr val="002060"/>
                </a:solidFill>
              </a:rPr>
              <a:t>2. УПОЛНОМОЧЕННЫЙ ОРГАН УСТАНАВЛИВАЕТ КРИТЕРИИ ОТБОРА МЕДИЦИНСКИХ ОРГАНИЗАЦИЙ</a:t>
            </a:r>
            <a:endParaRPr lang="ru-RU" sz="1500" b="1" dirty="0">
              <a:solidFill>
                <a:srgbClr val="00206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79512" y="1916832"/>
            <a:ext cx="6624736" cy="43204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b="1" dirty="0" smtClean="0">
                <a:solidFill>
                  <a:srgbClr val="002060"/>
                </a:solidFill>
              </a:rPr>
              <a:t>3. УПОЛНОМОЧЕННЫЙ ОРГАН СОГЛАСОВЫВАЕТ ПРОЕКТ ПЛАНА</a:t>
            </a:r>
            <a:br>
              <a:rPr lang="ru-RU" sz="1500" b="1" dirty="0" smtClean="0">
                <a:solidFill>
                  <a:srgbClr val="002060"/>
                </a:solidFill>
              </a:rPr>
            </a:br>
            <a:r>
              <a:rPr lang="ru-RU" sz="1500" b="1" dirty="0" smtClean="0">
                <a:solidFill>
                  <a:srgbClr val="002060"/>
                </a:solidFill>
              </a:rPr>
              <a:t>С ТФОМС И ИНЫМИ ЧЛЕНАМИ КОМИССИИ ПО РАЗРАБОТКЕ ТПОМС</a:t>
            </a:r>
            <a:endParaRPr lang="ru-RU" sz="1500" b="1" dirty="0">
              <a:solidFill>
                <a:srgbClr val="00206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79635" y="2433712"/>
            <a:ext cx="6624736" cy="49123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b="1" dirty="0" smtClean="0">
                <a:solidFill>
                  <a:srgbClr val="002060"/>
                </a:solidFill>
              </a:rPr>
              <a:t>4. УПОЛНОМОЧЕННЫЙ ОРГАН УТВЕРЖДАЕТ ПЛАН НА ПЕРИОД</a:t>
            </a:r>
            <a:br>
              <a:rPr lang="ru-RU" sz="1500" b="1" dirty="0" smtClean="0">
                <a:solidFill>
                  <a:srgbClr val="002060"/>
                </a:solidFill>
              </a:rPr>
            </a:br>
            <a:r>
              <a:rPr lang="ru-RU" sz="1500" b="1" dirty="0" smtClean="0">
                <a:solidFill>
                  <a:srgbClr val="002060"/>
                </a:solidFill>
              </a:rPr>
              <a:t>ДО КОНЦА ОЧЕРЕДНОГО КВАРТАЛА</a:t>
            </a:r>
            <a:endParaRPr lang="ru-RU" sz="1500" b="1" dirty="0">
              <a:solidFill>
                <a:srgbClr val="00206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11075" y="3031866"/>
            <a:ext cx="6624736" cy="43204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b="1" dirty="0" smtClean="0">
                <a:solidFill>
                  <a:srgbClr val="002060"/>
                </a:solidFill>
              </a:rPr>
              <a:t>5. УПОЛНОМОЧЕННЫЙ ОРГАН НАПРАВЛЯЕТ ПЛАН В МЕДИЦИНСКУЮ ОРГАНИЗАЦИЮ</a:t>
            </a:r>
            <a:endParaRPr lang="ru-RU" sz="1500" b="1" dirty="0">
              <a:solidFill>
                <a:srgbClr val="00206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11075" y="3562342"/>
            <a:ext cx="6624736" cy="47834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b="1" dirty="0" smtClean="0">
                <a:solidFill>
                  <a:srgbClr val="002060"/>
                </a:solidFill>
              </a:rPr>
              <a:t>6. ТФОМС НАПРАВЛЯЕТ ПИСЬМЕННОЕ ИЗВЕЩЕНИЕ О ВЫДЕЛЕНИИ СРЕДСТВ ИЗ НСЗ</a:t>
            </a:r>
            <a:endParaRPr lang="ru-RU" sz="1500" b="1" dirty="0">
              <a:solidFill>
                <a:srgbClr val="002060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03164" y="4667754"/>
            <a:ext cx="6624736" cy="28403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b="1" dirty="0">
                <a:solidFill>
                  <a:srgbClr val="002060"/>
                </a:solidFill>
              </a:rPr>
              <a:t>8</a:t>
            </a:r>
            <a:r>
              <a:rPr lang="ru-RU" sz="1500" b="1" dirty="0" smtClean="0">
                <a:solidFill>
                  <a:srgbClr val="002060"/>
                </a:solidFill>
              </a:rPr>
              <a:t>. МЕДИЦИНСКАЯ ОРГАНИЗАЦИЯ ЗАКЛЮЧАЕТ КОНТРАКТ</a:t>
            </a:r>
            <a:endParaRPr lang="ru-RU" sz="1500" b="1" dirty="0">
              <a:solidFill>
                <a:srgbClr val="002060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79512" y="5093568"/>
            <a:ext cx="6624736" cy="28403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b="1" dirty="0" smtClean="0">
                <a:solidFill>
                  <a:srgbClr val="002060"/>
                </a:solidFill>
              </a:rPr>
              <a:t>9. МЕДИЦИНСКАЯ ОРГАНИЗАЦИЯ НАПРАВЛЯЕТ КОНТРАКТ В ТФОМС</a:t>
            </a:r>
            <a:endParaRPr lang="ru-RU" sz="1500" b="1" dirty="0">
              <a:solidFill>
                <a:srgbClr val="002060"/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179512" y="5467391"/>
            <a:ext cx="6624736" cy="47609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b="1" dirty="0" smtClean="0">
                <a:solidFill>
                  <a:srgbClr val="002060"/>
                </a:solidFill>
              </a:rPr>
              <a:t>10. МЕДИЦИНСКАЯ ОРГАНИЗАЦИЯ НАПРАВЛЯЕТ ПОДПИСАННОЕ СОГЛАШЕНИЕ В ТФОМС</a:t>
            </a:r>
            <a:endParaRPr lang="ru-RU" sz="1500" b="1" dirty="0">
              <a:solidFill>
                <a:srgbClr val="002060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179635" y="6045953"/>
            <a:ext cx="6624613" cy="31947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b="1" dirty="0" smtClean="0">
                <a:solidFill>
                  <a:srgbClr val="002060"/>
                </a:solidFill>
              </a:rPr>
              <a:t>11. ТФОМС РАССМАТРИВАЕТ И ПОДПИСЫВАЕТ СОГЛАШЕНИЕ</a:t>
            </a:r>
            <a:endParaRPr lang="ru-RU" sz="1500" b="1" dirty="0">
              <a:solidFill>
                <a:srgbClr val="002060"/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179388" y="6460180"/>
            <a:ext cx="6624613" cy="31947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b="1" dirty="0" smtClean="0">
                <a:solidFill>
                  <a:srgbClr val="002060"/>
                </a:solidFill>
              </a:rPr>
              <a:t>12. ТФОМС НАПРАВЛЯЕТ СРЕДСТВА ИЗ НСЗ В МЕД. ОРГАНИЗАЦИЮ</a:t>
            </a:r>
            <a:endParaRPr lang="ru-RU" sz="1500" b="1" dirty="0">
              <a:solidFill>
                <a:srgbClr val="002060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7192919" y="1224142"/>
            <a:ext cx="1871763" cy="319477"/>
          </a:xfrm>
          <a:prstGeom prst="roundRect">
            <a:avLst/>
          </a:prstGeom>
          <a:solidFill>
            <a:srgbClr val="DCEF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rgbClr val="002060"/>
                </a:solidFill>
              </a:rPr>
              <a:t>ДО 19.05.2016</a:t>
            </a:r>
            <a:endParaRPr lang="ru-RU" sz="1700" b="1" dirty="0">
              <a:solidFill>
                <a:srgbClr val="002060"/>
              </a:solidFill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7202041" y="3121251"/>
            <a:ext cx="1822426" cy="319477"/>
          </a:xfrm>
          <a:prstGeom prst="roundRect">
            <a:avLst/>
          </a:prstGeom>
          <a:solidFill>
            <a:srgbClr val="DCEF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rgbClr val="002060"/>
                </a:solidFill>
              </a:rPr>
              <a:t>2 РАБ. ДНЯ</a:t>
            </a:r>
            <a:endParaRPr lang="ru-RU" sz="1700" b="1" dirty="0">
              <a:solidFill>
                <a:srgbClr val="002060"/>
              </a:solidFill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7155845" y="2273973"/>
            <a:ext cx="1854017" cy="319477"/>
          </a:xfrm>
          <a:prstGeom prst="roundRect">
            <a:avLst/>
          </a:prstGeom>
          <a:solidFill>
            <a:srgbClr val="DCEF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rgbClr val="002060"/>
                </a:solidFill>
              </a:rPr>
              <a:t>ДО 03.06.2016</a:t>
            </a:r>
            <a:endParaRPr lang="ru-RU" sz="1700" b="1" dirty="0">
              <a:solidFill>
                <a:srgbClr val="002060"/>
              </a:solidFill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7214842" y="3641777"/>
            <a:ext cx="1822426" cy="319477"/>
          </a:xfrm>
          <a:prstGeom prst="roundRect">
            <a:avLst/>
          </a:prstGeom>
          <a:solidFill>
            <a:srgbClr val="DCEF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rgbClr val="002060"/>
                </a:solidFill>
              </a:rPr>
              <a:t>5 РАБ. ДНЕЙ</a:t>
            </a:r>
            <a:endParaRPr lang="ru-RU" sz="1700" b="1" dirty="0">
              <a:solidFill>
                <a:srgbClr val="002060"/>
              </a:solidFill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7199800" y="4697412"/>
            <a:ext cx="1822426" cy="247469"/>
          </a:xfrm>
          <a:prstGeom prst="roundRect">
            <a:avLst/>
          </a:prstGeom>
          <a:solidFill>
            <a:srgbClr val="DCEF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rgbClr val="002060"/>
                </a:solidFill>
              </a:rPr>
              <a:t>СОГЛАСНО 44-ФЗ</a:t>
            </a:r>
            <a:endParaRPr lang="ru-RU" sz="1700" b="1" dirty="0">
              <a:solidFill>
                <a:srgbClr val="002060"/>
              </a:solidFill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7202040" y="5090995"/>
            <a:ext cx="1835227" cy="284038"/>
          </a:xfrm>
          <a:prstGeom prst="roundRect">
            <a:avLst/>
          </a:prstGeom>
          <a:solidFill>
            <a:srgbClr val="DCEF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rgbClr val="002060"/>
                </a:solidFill>
              </a:rPr>
              <a:t>НЕ УСТАНОВЛЕН</a:t>
            </a:r>
            <a:endParaRPr lang="ru-RU" sz="1700" b="1" dirty="0">
              <a:solidFill>
                <a:srgbClr val="002060"/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7202041" y="5545701"/>
            <a:ext cx="1822426" cy="319477"/>
          </a:xfrm>
          <a:prstGeom prst="roundRect">
            <a:avLst/>
          </a:prstGeom>
          <a:solidFill>
            <a:srgbClr val="DCEF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rgbClr val="002060"/>
                </a:solidFill>
              </a:rPr>
              <a:t>НЕ УСТАНОВЛЕН</a:t>
            </a:r>
            <a:endParaRPr lang="ru-RU" sz="1700" b="1" dirty="0">
              <a:solidFill>
                <a:srgbClr val="002060"/>
              </a:solidFill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7208440" y="6042364"/>
            <a:ext cx="1748948" cy="247469"/>
          </a:xfrm>
          <a:prstGeom prst="roundRect">
            <a:avLst/>
          </a:prstGeom>
          <a:solidFill>
            <a:srgbClr val="DCEF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rgbClr val="002060"/>
                </a:solidFill>
              </a:rPr>
              <a:t>3 РАБ. ДНЯ</a:t>
            </a:r>
            <a:endParaRPr lang="ru-RU" sz="1700" b="1" dirty="0">
              <a:solidFill>
                <a:srgbClr val="002060"/>
              </a:solidFill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199800" y="6460341"/>
            <a:ext cx="1764688" cy="247469"/>
          </a:xfrm>
          <a:prstGeom prst="roundRect">
            <a:avLst/>
          </a:prstGeom>
          <a:solidFill>
            <a:srgbClr val="DCEF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rgbClr val="002060"/>
                </a:solidFill>
              </a:rPr>
              <a:t>ПО ГРАФИКУ</a:t>
            </a:r>
            <a:endParaRPr lang="ru-RU" sz="1700" b="1" dirty="0">
              <a:solidFill>
                <a:srgbClr val="002060"/>
              </a:solidFill>
            </a:endParaRPr>
          </a:p>
        </p:txBody>
      </p:sp>
      <p:sp>
        <p:nvSpPr>
          <p:cNvPr id="3" name="Правая фигурная скобка 2"/>
          <p:cNvSpPr/>
          <p:nvPr/>
        </p:nvSpPr>
        <p:spPr>
          <a:xfrm>
            <a:off x="6876256" y="987837"/>
            <a:ext cx="216024" cy="792088"/>
          </a:xfrm>
          <a:prstGeom prst="righ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авая фигурная скобка 54"/>
          <p:cNvSpPr/>
          <p:nvPr/>
        </p:nvSpPr>
        <p:spPr>
          <a:xfrm>
            <a:off x="6862565" y="2037668"/>
            <a:ext cx="216024" cy="792088"/>
          </a:xfrm>
          <a:prstGeom prst="righ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>
            <a:stCxn id="36" idx="3"/>
          </p:cNvCxnSpPr>
          <p:nvPr/>
        </p:nvCxnSpPr>
        <p:spPr>
          <a:xfrm>
            <a:off x="6835811" y="3247890"/>
            <a:ext cx="357108" cy="0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6810072" y="4821147"/>
            <a:ext cx="360039" cy="0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6827900" y="5235587"/>
            <a:ext cx="360039" cy="0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6831867" y="5705440"/>
            <a:ext cx="360039" cy="0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6810072" y="6183014"/>
            <a:ext cx="360039" cy="0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6804248" y="6606234"/>
            <a:ext cx="360039" cy="0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Скругленный прямоугольник 36"/>
          <p:cNvSpPr/>
          <p:nvPr/>
        </p:nvSpPr>
        <p:spPr>
          <a:xfrm>
            <a:off x="206591" y="4149080"/>
            <a:ext cx="6624736" cy="41288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b="1" dirty="0" smtClean="0">
                <a:solidFill>
                  <a:srgbClr val="002060"/>
                </a:solidFill>
              </a:rPr>
              <a:t>7. МЕДИЦИНСКАЯ ОРГАНИЗАЦИЯ ВНОСИТ ИЗМЕНЕНИЯ В ПЛАН  ФИНАНСОВО – ХОЗЯЙСТВЕННОЙ ДЕЯТЕЛЬНОСТИ</a:t>
            </a:r>
            <a:endParaRPr lang="ru-RU" sz="1500" b="1" dirty="0">
              <a:solidFill>
                <a:srgbClr val="002060"/>
              </a:solidFill>
            </a:endParaRPr>
          </a:p>
        </p:txBody>
      </p:sp>
      <p:cxnSp>
        <p:nvCxnSpPr>
          <p:cNvPr id="62" name="Прямая со стрелкой 61"/>
          <p:cNvCxnSpPr/>
          <p:nvPr/>
        </p:nvCxnSpPr>
        <p:spPr>
          <a:xfrm>
            <a:off x="6842425" y="3804179"/>
            <a:ext cx="360039" cy="0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кругленный прямоугольник 37"/>
          <p:cNvSpPr/>
          <p:nvPr/>
        </p:nvSpPr>
        <p:spPr>
          <a:xfrm>
            <a:off x="7250396" y="4221088"/>
            <a:ext cx="1835227" cy="284038"/>
          </a:xfrm>
          <a:prstGeom prst="roundRect">
            <a:avLst/>
          </a:prstGeom>
          <a:solidFill>
            <a:srgbClr val="DCEF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rgbClr val="002060"/>
                </a:solidFill>
              </a:rPr>
              <a:t>НЕ УСТАНОВЛЕН</a:t>
            </a:r>
            <a:endParaRPr lang="ru-RU" sz="1700" b="1" dirty="0">
              <a:solidFill>
                <a:srgbClr val="002060"/>
              </a:solidFill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>
            <a:off x="6876256" y="4365680"/>
            <a:ext cx="360039" cy="0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996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376" y="120103"/>
            <a:ext cx="7732710" cy="788617"/>
          </a:xfrm>
        </p:spPr>
        <p:txBody>
          <a:bodyPr>
            <a:noAutofit/>
          </a:bodyPr>
          <a:lstStyle/>
          <a:p>
            <a:pPr algn="just"/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Федерального фонда 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обязательного медицинского страхования </a:t>
            </a: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24.12.2015 № 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271 «О создании Контакт-центров в сфере обязательного медицинского страхования»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33377" y="1052737"/>
            <a:ext cx="8559104" cy="5113114"/>
          </a:xfrm>
        </p:spPr>
        <p:txBody>
          <a:bodyPr>
            <a:normAutofit/>
          </a:bodyPr>
          <a:lstStyle/>
          <a:p>
            <a:pPr lvl="0" algn="just"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lvl="0" indent="0" algn="just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658" y="1196752"/>
            <a:ext cx="4462463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2276872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Федерального фонда обязательного медицинского страхования от 24.12.2015 № 271 «О создании Контакт-центров в сфере обязательного медицинского страхования»</a:t>
            </a:r>
          </a:p>
          <a:p>
            <a:pPr algn="just"/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реализации данного приказа начато взаимодействие с Бюджетным учреждением Ханты-Мансийского автономного округа – Югры «Медицинский информационно-аналитический центр» (далее – МИАЦ), уже имеющим опыт по работе Контакт-центра, который функционирует в данном учреждении с начала 2015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</a:p>
        </p:txBody>
      </p:sp>
    </p:spTree>
    <p:extLst>
      <p:ext uri="{BB962C8B-B14F-4D97-AF65-F5344CB8AC3E}">
        <p14:creationId xmlns:p14="http://schemas.microsoft.com/office/powerpoint/2010/main" val="3144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Федерального фонда обязательного медицинского страхования от 24.12.2015, № 271 «О создании Контакт-центров в сфере обязательного медицинского страхования»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33377" y="1052737"/>
            <a:ext cx="8559104" cy="5113114"/>
          </a:xfrm>
        </p:spPr>
        <p:txBody>
          <a:bodyPr>
            <a:normAutofit/>
          </a:bodyPr>
          <a:lstStyle/>
          <a:p>
            <a:pPr lvl="0" algn="just"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lvl="0" indent="0" algn="just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22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24744"/>
            <a:ext cx="4219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2204864"/>
            <a:ext cx="77768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марта 2016 года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подписано Соглашение между ТФОМС Югры, СМО, Департаментом здравоохранения ХМАО-Югры и МИАЦ по вопросу информационного взаимодействия, связанного с приемом, обработкой и анализом устных обращений граждан по вопросам обязательного медицинского страхования и оказания медицинской помощи на территории Ханты-Мансийского автономного округа – Югры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обращения на телефон круглосуточной горячей линии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8-800-100-86-03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 июня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гражданам предоставлена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получить консультацию по вопросам обязательного медицинского страхования и оказания медицинской помощи на территории ХМАО – Югры по программам обязательного медицинского страхования, а также реализовать право на обращение и защиту прав и законных интересов в сфере обязательного медицинского страхования посредством телефонного звонка на единый телефонный номер Контакт-центра -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8-800-100-86-03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mageegammon.com/wp-content/uploads/2014/05/Mobile-phone-man-Fotolia_20770665_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4862"/>
            <a:ext cx="1875659" cy="2473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376" y="120104"/>
            <a:ext cx="7732710" cy="716608"/>
          </a:xfrm>
        </p:spPr>
        <p:txBody>
          <a:bodyPr/>
          <a:lstStyle/>
          <a:p>
            <a:pPr algn="just"/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Федерального фонда обязательного медицинского страхования от </a:t>
            </a: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24.12.2015 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271 «О создании Контакт-центров в сфере обязательного медицинского страхования»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1683026" y="1365161"/>
            <a:ext cx="1504494" cy="1236370"/>
          </a:xfrm>
          <a:prstGeom prst="rightArrow">
            <a:avLst>
              <a:gd name="adj1" fmla="val 50000"/>
              <a:gd name="adj2" fmla="val 3781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8-800-100-86-03</a:t>
            </a:r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 flipH="1">
            <a:off x="3299789" y="1281680"/>
            <a:ext cx="2560095" cy="1643264"/>
          </a:xfrm>
          <a:prstGeom prst="roundRect">
            <a:avLst/>
          </a:prstGeom>
          <a:solidFill>
            <a:srgbClr val="034E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Оператор 1-го уровня самостоятельно отвечает на типовые вопросы ОМС в соответствии с утвержденными ТФОМС Югры сценариями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6003235" y="1517561"/>
            <a:ext cx="526354" cy="1083970"/>
          </a:xfrm>
          <a:prstGeom prst="rightArrow">
            <a:avLst>
              <a:gd name="adj1" fmla="val 50000"/>
              <a:gd name="adj2" fmla="val 4682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34EA1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 rot="252727">
            <a:off x="7271571" y="3284216"/>
            <a:ext cx="687168" cy="10767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 flipH="1">
            <a:off x="6608122" y="1272862"/>
            <a:ext cx="2462031" cy="1652082"/>
          </a:xfrm>
          <a:prstGeom prst="roundRect">
            <a:avLst/>
          </a:prstGeom>
          <a:solidFill>
            <a:srgbClr val="034E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Операторами 2-го уровня являются ТФОМС Югры и СМО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 rot="2639104">
            <a:off x="6036599" y="3008050"/>
            <a:ext cx="625079" cy="17122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3679278">
            <a:off x="4266300" y="2668182"/>
            <a:ext cx="784156" cy="2310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4139083">
            <a:off x="2292409" y="2335974"/>
            <a:ext cx="649590" cy="2703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2410" y="4611661"/>
            <a:ext cx="1918329" cy="1503273"/>
          </a:xfrm>
          <a:prstGeom prst="roundRect">
            <a:avLst/>
          </a:prstGeom>
          <a:solidFill>
            <a:srgbClr val="034E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ОАО СМК «</a:t>
            </a:r>
            <a:r>
              <a:rPr lang="ru-RU" sz="1400" dirty="0" err="1"/>
              <a:t>Югория</a:t>
            </a:r>
            <a:r>
              <a:rPr lang="ru-RU" sz="1400" dirty="0"/>
              <a:t>-Мед» </a:t>
            </a:r>
            <a:endParaRPr lang="ru-RU" sz="1400" dirty="0" smtClean="0"/>
          </a:p>
          <a:p>
            <a:pPr algn="ctr"/>
            <a:r>
              <a:rPr lang="ru-RU" sz="1400" dirty="0" smtClean="0"/>
              <a:t>8-800-100-86-06 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 rot="10800000" flipH="1" flipV="1">
            <a:off x="2243486" y="4611661"/>
            <a:ext cx="1918952" cy="1535812"/>
          </a:xfrm>
          <a:prstGeom prst="roundRect">
            <a:avLst/>
          </a:prstGeom>
          <a:solidFill>
            <a:srgbClr val="034E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ООО «Росгосстрах - Медицина» </a:t>
            </a:r>
            <a:r>
              <a:rPr lang="ru-RU" sz="1400" dirty="0" smtClean="0"/>
              <a:t>/</a:t>
            </a:r>
            <a:r>
              <a:rPr lang="ru-RU" sz="1400" dirty="0"/>
              <a:t>ЗАО «Капитал Медицинское страхование» </a:t>
            </a:r>
            <a:endParaRPr lang="ru-RU" sz="1400" dirty="0" smtClean="0"/>
          </a:p>
          <a:p>
            <a:pPr algn="ctr"/>
            <a:r>
              <a:rPr lang="ru-RU" sz="1400" dirty="0"/>
              <a:t>8-800-100-81-01/02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 rot="10800000" flipH="1" flipV="1">
            <a:off x="4301542" y="4611661"/>
            <a:ext cx="1957589" cy="1540591"/>
          </a:xfrm>
          <a:prstGeom prst="roundRect">
            <a:avLst/>
          </a:prstGeom>
          <a:solidFill>
            <a:srgbClr val="034E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АО «Страховая компания «СОГАЗ-Мед</a:t>
            </a:r>
            <a:r>
              <a:rPr lang="ru-RU" sz="1400" dirty="0" smtClean="0"/>
              <a:t>» </a:t>
            </a:r>
          </a:p>
          <a:p>
            <a:pPr algn="ctr"/>
            <a:r>
              <a:rPr lang="ru-RU" sz="1400" dirty="0" smtClean="0"/>
              <a:t>8-800-100-07-02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 rot="10800000" flipH="1" flipV="1">
            <a:off x="6426556" y="4611661"/>
            <a:ext cx="2437659" cy="1540592"/>
          </a:xfrm>
          <a:prstGeom prst="roundRect">
            <a:avLst/>
          </a:prstGeom>
          <a:solidFill>
            <a:srgbClr val="034E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Телефон горячей линии ТФОМС Югры </a:t>
            </a:r>
          </a:p>
          <a:p>
            <a:pPr algn="ctr"/>
            <a:r>
              <a:rPr lang="ru-RU" sz="1600" dirty="0"/>
              <a:t>8-800-100-86-02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433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фонда обязательного медицинского страхования от 24.12.2015, № 271 «О создании Контакт-центров в сфере обязательного медицинского страхования»</a:t>
            </a:r>
            <a:endParaRPr lang="ru-RU" sz="1800" b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33377" y="1052737"/>
            <a:ext cx="8559104" cy="5113114"/>
          </a:xfrm>
        </p:spPr>
        <p:txBody>
          <a:bodyPr>
            <a:normAutofit/>
          </a:bodyPr>
          <a:lstStyle/>
          <a:p>
            <a:pPr lvl="0" algn="just"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lvl="0" indent="0" algn="just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124744"/>
            <a:ext cx="77048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обращения граждан, поступившие в Контакт-центр фиксируются Операторами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1-го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2-го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уровня в едином электронном журнале обращений. 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рассмотрении обращения гражданина, поступившего из Контакт-центра, требуется дополнительная информация, Оператор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2-го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уровня вправе оформить поступившее обращение гражданина в порядке, установленном для рассмотрения обращений граждан в организации, являющейся Оператором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2-го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уровня, для отсроченного ответа, зафиксировав необходимую контактную информацию о гражданине. 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ТФОМС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Югры будет ежемесячно осуществлять проведение работ по обработке, анализу и систематизации обращений поступающих в Контакт-центр.</a:t>
            </a:r>
          </a:p>
        </p:txBody>
      </p:sp>
    </p:spTree>
    <p:extLst>
      <p:ext uri="{BB962C8B-B14F-4D97-AF65-F5344CB8AC3E}">
        <p14:creationId xmlns:p14="http://schemas.microsoft.com/office/powerpoint/2010/main" val="3144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20103"/>
            <a:ext cx="8064896" cy="751779"/>
          </a:xfrm>
        </p:spPr>
        <p:txBody>
          <a:bodyPr lIns="0" tIns="0" bIns="288000" anchor="ctr"/>
          <a:lstStyle/>
          <a:p>
            <a:pPr marL="228600" lvl="0" indent="-228600">
              <a:spcBef>
                <a:spcPts val="1000"/>
              </a:spcBef>
            </a:pPr>
            <a:r>
              <a:rPr lang="ru-RU" sz="1600" b="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600" b="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600" b="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600" b="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ФФОМС </a:t>
            </a:r>
            <a:r>
              <a:rPr lang="ru-RU" sz="1600" b="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 11 мая 2016 № 88 «Об утверждении Регламента </a:t>
            </a:r>
            <a:r>
              <a:rPr lang="ru-RU" sz="1600" b="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взаимодействия участников </a:t>
            </a:r>
            <a:r>
              <a:rPr lang="ru-RU" sz="1600" b="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обязательного медицинского страхования при информационном сопровождении застрахованных лиц на всех этапах оказания им медицинской помощи»</a:t>
            </a:r>
            <a:br>
              <a:rPr lang="ru-RU" sz="1600" b="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124744"/>
            <a:ext cx="8458197" cy="5016758"/>
          </a:xfrm>
          <a:prstGeom prst="rect">
            <a:avLst/>
          </a:prstGeom>
        </p:spPr>
        <p:txBody>
          <a:bodyPr wrap="square" anchor="t" anchorCtr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Территориальный фонд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обязательного медицинского страхования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с устными обращениями граждан через администраторов и операторов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Контакт-центра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Страховые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 организации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обеспечивают сопровождение застрахованных лиц через страховых представителей всех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уровней</a:t>
            </a:r>
          </a:p>
          <a:p>
            <a:pPr algn="just"/>
            <a:endParaRPr lang="ru-RU" sz="1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Страховой представитель </a:t>
            </a:r>
            <a:r>
              <a:rPr lang="ru-RU" sz="1600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уровня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специалист К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онтакт-центра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страховой медицинской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</a:p>
          <a:p>
            <a:pPr algn="just"/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Страховой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 </a:t>
            </a:r>
            <a:r>
              <a:rPr lang="ru-RU" sz="1600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уровня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специалист страховой медицинской организации, деятельность которого направлена на организацию информирования и сопровождения застрахованных лиц при оказании им медицинской помощи, в том числе профилактических мероприятий, на защиту прав и законных интересов застрахованных в сфере обязательного медицинского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страхования</a:t>
            </a:r>
          </a:p>
          <a:p>
            <a:pPr algn="just"/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Страховой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 </a:t>
            </a:r>
            <a:r>
              <a:rPr lang="ru-RU" sz="1600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уровня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специалист-эксперт страховой медицинской организации или эксперт качества медицинской помощи, деятельность которого направлена на работу с письменными обращениями застрахованных лиц, включая организацию экспертизы качества оказанной им медицинской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1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4569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20103"/>
            <a:ext cx="8064896" cy="751779"/>
          </a:xfrm>
        </p:spPr>
        <p:txBody>
          <a:bodyPr lIns="0" tIns="0" bIns="288000" anchor="ctr"/>
          <a:lstStyle/>
          <a:p>
            <a:pPr marL="228600" lvl="0" indent="-228600">
              <a:spcBef>
                <a:spcPts val="1000"/>
              </a:spcBef>
            </a:pPr>
            <a:r>
              <a:rPr lang="ru-RU" sz="1600" b="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600" b="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600" b="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600" b="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ФФОМС </a:t>
            </a:r>
            <a:r>
              <a:rPr lang="ru-RU" sz="1600" b="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 11 мая 2016 № 88 «Об утверждении Регламента </a:t>
            </a:r>
            <a:r>
              <a:rPr lang="ru-RU" sz="1600" b="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взаимодействия участников </a:t>
            </a:r>
            <a:r>
              <a:rPr lang="ru-RU" sz="1600" b="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обязательного медицинского страхования при информационном сопровождении застрахованных лиц на всех этапах оказания им медицинской помощи»</a:t>
            </a:r>
            <a:br>
              <a:rPr lang="ru-RU" sz="1600" b="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124744"/>
            <a:ext cx="8458197" cy="4678204"/>
          </a:xfrm>
          <a:prstGeom prst="rect">
            <a:avLst/>
          </a:prstGeom>
        </p:spPr>
        <p:txBody>
          <a:bodyPr wrap="square" anchor="t" anchorCtr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участников при оказании застрахованным лицам услуг справочно-консультационного характера (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застрахованных лиц на телефоны Контакт-центра, телефоны горячих линий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участников при организации прохождения застрахованными лицами профилактических мероприятий (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диспансеризация, профилактические осмотры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участников при информационном сопровождении застрахованных лиц при оказании им специализированной медицинской помощи в плановом порядке (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госпитализация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endParaRPr lang="ru-RU" sz="1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1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8111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214" y="-99392"/>
            <a:ext cx="7732710" cy="928465"/>
          </a:xfrm>
        </p:spPr>
        <p:txBody>
          <a:bodyPr/>
          <a:lstStyle/>
          <a:p>
            <a:pPr algn="just"/>
            <a:r>
              <a:rPr lang="ru-RU" sz="17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Федерального фонда обязательного медицинского страхования от 19.10.2015, № 196 </a:t>
            </a:r>
            <a:r>
              <a:rPr lang="ru-RU" sz="17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формы информирования застрахованных лиц о перечне оказанных им медицинских услуг и их стоимости»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3944" y="1462435"/>
            <a:ext cx="4443211" cy="451336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296214" y="1262131"/>
            <a:ext cx="3387144" cy="5068650"/>
          </a:xfrm>
          <a:prstGeom prst="flowChartAlternateProcess">
            <a:avLst/>
          </a:prstGeom>
          <a:solidFill>
            <a:srgbClr val="034E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Цель данного нововведения - формирование у застрахованного лица объективного представления о затратах на оказанную ему медицинскую помощь в рамках программ обязательного медицинского </a:t>
            </a:r>
            <a:r>
              <a:rPr lang="ru-RU" sz="2000" dirty="0" smtClean="0"/>
              <a:t>страхования</a:t>
            </a:r>
            <a:endParaRPr lang="ru-RU" sz="2000" b="1" dirty="0" smtClean="0"/>
          </a:p>
        </p:txBody>
      </p:sp>
      <p:sp>
        <p:nvSpPr>
          <p:cNvPr id="4" name="Стрелка вправо 3"/>
          <p:cNvSpPr/>
          <p:nvPr/>
        </p:nvSpPr>
        <p:spPr>
          <a:xfrm>
            <a:off x="3831270" y="1558344"/>
            <a:ext cx="3072837" cy="2238112"/>
          </a:xfrm>
          <a:prstGeom prst="rightArrow">
            <a:avLst>
              <a:gd name="adj1" fmla="val 4468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Справка о перечне оказанных застрахованному лицу медицинских услуг и их стоимости</a:t>
            </a:r>
            <a:endParaRPr lang="ru-RU" sz="1200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3831271" y="4134117"/>
            <a:ext cx="3072836" cy="21966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Информирование о </a:t>
            </a:r>
            <a:r>
              <a:rPr lang="ru-RU" sz="1200" dirty="0">
                <a:solidFill>
                  <a:schemeClr val="bg1"/>
                </a:solidFill>
              </a:rPr>
              <a:t>перечне оказанных </a:t>
            </a:r>
            <a:r>
              <a:rPr lang="ru-RU" sz="1200" dirty="0" smtClean="0">
                <a:solidFill>
                  <a:schemeClr val="bg1"/>
                </a:solidFill>
              </a:rPr>
              <a:t> </a:t>
            </a:r>
            <a:r>
              <a:rPr lang="ru-RU" sz="1200" dirty="0">
                <a:solidFill>
                  <a:schemeClr val="bg1"/>
                </a:solidFill>
              </a:rPr>
              <a:t>медицинских услуг и их стоимости </a:t>
            </a:r>
            <a:r>
              <a:rPr lang="ru-RU" sz="1200" dirty="0" smtClean="0">
                <a:solidFill>
                  <a:schemeClr val="bg1"/>
                </a:solidFill>
              </a:rPr>
              <a:t>в электронном виде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1027" name="Рисунок 1" descr="http://www.prof-adv.ru/img/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107" y="1262132"/>
            <a:ext cx="2112489" cy="253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http://www.sostariffe.it/news/wp-content/uploads/2013/04/verification-canstockphoto3235198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943" y="3849762"/>
            <a:ext cx="1836653" cy="248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27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01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7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Федерального фонда обязательного медицинского страхования от 19.10.2015, </a:t>
            </a:r>
            <a:r>
              <a:rPr lang="ru-RU" sz="17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196 </a:t>
            </a:r>
            <a:r>
              <a:rPr lang="ru-RU" sz="17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формы информирования застрахованных лиц о перечне оказанных им медицинских услуг и их стоимости»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33377" y="1052737"/>
            <a:ext cx="8559104" cy="5113114"/>
          </a:xfrm>
        </p:spPr>
        <p:txBody>
          <a:bodyPr>
            <a:normAutofit/>
          </a:bodyPr>
          <a:lstStyle/>
          <a:p>
            <a:pPr lvl="0" algn="just"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lvl="0" indent="0" algn="just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28</a:t>
            </a:fld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24744"/>
            <a:ext cx="36464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243" y="1916832"/>
            <a:ext cx="3670300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3110759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Сервис индивидуального информирования об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оказанных медицинских услугах и их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стоимости реализован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путем взаимодействия ТФОМС Югры и Бюджетного учреждения Ханты-Мансийского автономного округа – Югры «Медицинский информационно-аналитический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центр»</a:t>
            </a:r>
          </a:p>
          <a:p>
            <a:pPr algn="just"/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сервис в сфере обязательного медицинского страхования Ханты-Мансийского автономного округа - Югры доступен на главной странице портала по адресам  http://регистратура86.рф/, http://er.dzhmao.ru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«Информация об оказанных медицинских услугах и их стоимости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9" name="Рисунок 8"/>
          <p:cNvPicPr/>
          <p:nvPr/>
        </p:nvPicPr>
        <p:blipFill rotWithShape="1">
          <a:blip r:embed="rId5"/>
          <a:srcRect l="22602" t="12821" r="24302" b="11395"/>
          <a:stretch/>
        </p:blipFill>
        <p:spPr bwMode="auto">
          <a:xfrm>
            <a:off x="755576" y="1052737"/>
            <a:ext cx="3744416" cy="20580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44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7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Федерального фонда обязательного медицинского страхования от 19.10.2015, №196 «Об утверждении формы информирования застрахованных лиц о перечне оказанных им медицинских услуг и их стоимости»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33377" y="1052737"/>
            <a:ext cx="8559104" cy="5113114"/>
          </a:xfrm>
        </p:spPr>
        <p:txBody>
          <a:bodyPr>
            <a:normAutofit/>
          </a:bodyPr>
          <a:lstStyle/>
          <a:p>
            <a:pPr lvl="0" algn="just"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lvl="0" indent="0" algn="just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13060" y="3645024"/>
            <a:ext cx="83794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настоящий момент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зарегистрироваться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получить доступ к информации о стоимости оказанных медицинских услуг можно по адресу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http://регистратура86.рф/, http://er.dzhmao.ru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свой номер СНИЛС как логин и получив пароль в Контакт-центре по телефону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8-800-10-86-03 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3"/>
          <a:srcRect l="2244" t="6838" r="28365" b="34187"/>
          <a:stretch/>
        </p:blipFill>
        <p:spPr bwMode="auto">
          <a:xfrm>
            <a:off x="971600" y="1196752"/>
            <a:ext cx="7272808" cy="33843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44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732710" cy="751779"/>
          </a:xfrm>
        </p:spPr>
        <p:txBody>
          <a:bodyPr/>
          <a:lstStyle/>
          <a:p>
            <a:r>
              <a:rPr lang="ru-RU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ПРИКАЗЫ МЗ РФ и ФФОМС </a:t>
            </a:r>
            <a:endParaRPr lang="ru-RU" sz="1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4758" y="1268760"/>
            <a:ext cx="7886700" cy="5040560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об обязательном медицинском страховании в Российской Федерации от 29 ноября 2010,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326-ФЗ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26. Состав бюджета Федерального фонда и бюджетов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территориальных фондов</a:t>
            </a:r>
          </a:p>
          <a:p>
            <a:pPr algn="just"/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фонда обязательного медицинского страхования от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декабря 2015 года,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271 «О создании Контакт-центров в сфере обязательного медицинского страхования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Федерального фонда обязательного медицинского страхования от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октября 2015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196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формы информирования застрахованных лиц о перечне оказанных им медицинских услуг и их стоимости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фонда обязательного медицинского страхования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11 мая 2016 №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88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Регламента взаимодействия участников обязательного медицинского страхования при информационном сопровождении застрахованных лиц на всех этапах оказания им медицинской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помощи»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1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7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Федерального фонда обязательного медицинского страхования от 19.10.2015, </a:t>
            </a:r>
            <a:r>
              <a:rPr lang="ru-RU" sz="17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196 </a:t>
            </a:r>
            <a:r>
              <a:rPr lang="ru-RU" sz="17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формы информирования застрахованных лиц о перечне оказанных им медицинских услуг и их стоимости»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33377" y="1052736"/>
            <a:ext cx="8559104" cy="5328591"/>
          </a:xfrm>
        </p:spPr>
        <p:txBody>
          <a:bodyPr>
            <a:normAutofit/>
          </a:bodyPr>
          <a:lstStyle/>
          <a:p>
            <a:pPr lvl="0" algn="just"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lvl="0" indent="0" algn="just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941168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 rotWithShape="1">
          <a:blip r:embed="rId3"/>
          <a:srcRect t="6553" b="7121"/>
          <a:stretch/>
        </p:blipFill>
        <p:spPr bwMode="auto">
          <a:xfrm>
            <a:off x="251520" y="1196752"/>
            <a:ext cx="8640959" cy="51845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44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6"/>
          <p:cNvSpPr/>
          <p:nvPr>
            <p:custDataLst>
              <p:tags r:id="rId1"/>
            </p:custDataLst>
          </p:nvPr>
        </p:nvSpPr>
        <p:spPr bwMode="auto">
          <a:xfrm>
            <a:off x="1151620" y="2924944"/>
            <a:ext cx="6840760" cy="10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2813">
              <a:defRPr/>
            </a:pPr>
            <a:r>
              <a:rPr lang="ru-RU" sz="2400" b="1" kern="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2400" b="1" kern="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43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376" y="120103"/>
            <a:ext cx="7732710" cy="644601"/>
          </a:xfrm>
        </p:spPr>
        <p:txBody>
          <a:bodyPr>
            <a:noAutofit/>
          </a:bodyPr>
          <a:lstStyle/>
          <a:p>
            <a:pPr algn="just"/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здравоохранения РФ от </a:t>
            </a: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06.08.2015 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536н </a:t>
            </a: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внесении изменений в Правила обязательного медицинского </a:t>
            </a: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страхования»</a:t>
            </a:r>
            <a:endParaRPr lang="ru-RU" sz="1800" b="0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33377" y="1052737"/>
            <a:ext cx="8559104" cy="5113114"/>
          </a:xfrm>
        </p:spPr>
        <p:txBody>
          <a:bodyPr>
            <a:normAutofit/>
          </a:bodyPr>
          <a:lstStyle/>
          <a:p>
            <a:pPr lvl="0" algn="just"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lvl="0" indent="0" algn="just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642494"/>
              </p:ext>
            </p:extLst>
          </p:nvPr>
        </p:nvGraphicFramePr>
        <p:xfrm>
          <a:off x="251520" y="1340768"/>
          <a:ext cx="8640960" cy="4668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3881"/>
                <a:gridCol w="1672744"/>
                <a:gridCol w="1512168"/>
                <a:gridCol w="1512167"/>
              </a:tblGrid>
              <a:tr h="9637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дефекта</a:t>
                      </a:r>
                      <a:endParaRPr lang="ru-RU" sz="14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270" marR="5527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неоплаты или неполной оплаты в 2015</a:t>
                      </a:r>
                    </a:p>
                  </a:txBody>
                  <a:tcPr marL="7410" marR="7410" marT="741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санкций с учетом изменений в правилах ОМС</a:t>
                      </a:r>
                    </a:p>
                  </a:txBody>
                  <a:tcPr marL="7410" marR="7410" marT="74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штрафа</a:t>
                      </a:r>
                    </a:p>
                  </a:txBody>
                  <a:tcPr marL="7410" marR="7410" marT="74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66843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Дефекты оформления первичной медицинской документации (44)</a:t>
                      </a:r>
                      <a:endParaRPr lang="ru-RU" sz="18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270" marR="552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</a:t>
                      </a:r>
                    </a:p>
                  </a:txBody>
                  <a:tcPr marL="7410" marR="7410" marT="741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  <a:endParaRPr lang="ru-RU" sz="18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10" marR="7410" marT="74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_</a:t>
                      </a:r>
                    </a:p>
                  </a:txBody>
                  <a:tcPr marL="7410" marR="7410" marT="74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9349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Несоответствие данных первичной медицинской документации данным реестра счетов (127)</a:t>
                      </a:r>
                      <a:endParaRPr lang="ru-RU" sz="18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270" marR="5527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7410" marR="7410" marT="741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8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10" marR="7410" marT="74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7410" marR="7410" marT="74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60000"/>
                      </a:srgbClr>
                    </a:solidFill>
                  </a:tcPr>
                </a:tc>
              </a:tr>
              <a:tr h="73180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Необоснованная госпитализация ЗЛ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(35)</a:t>
                      </a:r>
                      <a:endParaRPr lang="ru-RU" sz="18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270" marR="5527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</a:txBody>
                  <a:tcPr marL="7410" marR="7410" marT="741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ru-RU" sz="18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10" marR="7410" marT="74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</a:p>
                  </a:txBody>
                  <a:tcPr marL="7410" marR="7410" marT="74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>
                        <a:alpha val="60000"/>
                      </a:srgbClr>
                    </a:solidFill>
                  </a:tcPr>
                </a:tc>
              </a:tr>
              <a:tr h="73180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Необоснованное или неверное назначение ЛС (40)</a:t>
                      </a:r>
                      <a:endParaRPr lang="ru-RU" sz="18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270" marR="5527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</a:p>
                  </a:txBody>
                  <a:tcPr marL="7410" marR="7410" marT="741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  <a:endParaRPr lang="ru-RU" sz="18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10" marR="7410" marT="74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_</a:t>
                      </a:r>
                      <a:endParaRPr lang="ru-RU" sz="18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10" marR="7410" marT="74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67948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Непрофильная госпитализация ЗЛ (36)</a:t>
                      </a:r>
                      <a:endParaRPr lang="ru-RU" sz="18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270" marR="5527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</a:txBody>
                  <a:tcPr marL="7410" marR="7410" marT="741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  <a:endParaRPr lang="ru-RU" sz="18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10" marR="7410" marT="74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7410" marR="7410" marT="74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>
                        <a:alpha val="6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4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732710" cy="64807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РФ от 06.08.2015г. № 536н «О внесении изменений в Правила обязательного медицинского страхования»</a:t>
            </a:r>
            <a:endParaRPr lang="ru-RU" sz="1600" b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33377" y="1052737"/>
            <a:ext cx="8559104" cy="511311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П.127 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/о проведении СМО всех видах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 дополнить 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пунктами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127.1 - 127.5 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следующего содержания:</a:t>
            </a:r>
          </a:p>
          <a:p>
            <a:pPr algn="just">
              <a:buNone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127.1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соответствии со статьей 40 Федерального закона по результатам контроля объемов, сроков, качества и условий предоставления медицинской помощи применяются меры, предусмотренные статьей 41 Федерального закона и условиями договора на оказание и оплату медицинской помощи по обязательному медицинскому страхованию.</a:t>
            </a:r>
          </a:p>
          <a:p>
            <a:pPr algn="just">
              <a:buNone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127.2. Сумма, не подлежащая оплате по результатам медико-экономического контроля, медико-экономической экспертизы, экспертизы качества медицинской помощи, согласно статье 41 Федерального закона удерживается из объема средств, предусмотренных для оплаты медицинской помощи, оказанной медицинскими организациями, или подлежит возврату в страховую медицинскую организацию в соответствии с договором на оказание и оплату медицинской помощи по обязательному медицинскому страхованию и порядком организации и проведения контроля.</a:t>
            </a:r>
          </a:p>
          <a:p>
            <a:pPr algn="just">
              <a:buNone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127.3. Общий размер санкций (С), применяемых к медицинским организациям, рассчитывается по формуле: </a:t>
            </a:r>
            <a:endParaRPr lang="ru-RU" sz="14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= Н + </a:t>
            </a:r>
            <a:r>
              <a:rPr lang="ru-RU" sz="1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Сшт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127.4. Размер неоплаты или неполной оплаты затрат медицинской организации на оказание медицинской помощи (Н) рассчитывается по формуле: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 = </a:t>
            </a:r>
            <a:r>
              <a:rPr lang="ru-RU" sz="17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РТ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</a:t>
            </a:r>
            <a:r>
              <a:rPr lang="ru-RU" sz="14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Кно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127.5. Размер штрафа, применяемого к медицинской организации за неоказание, несвоевременное оказание либо оказание медицинской помощи ненадлежащего качества ( ), рассчитывается по формуле: </a:t>
            </a:r>
            <a:r>
              <a:rPr lang="ru-RU" sz="14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Сшт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17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РП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 </a:t>
            </a:r>
            <a:r>
              <a:rPr lang="ru-RU" sz="1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Кшт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где:</a:t>
            </a:r>
          </a:p>
          <a:p>
            <a:pPr algn="just">
              <a:buNone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РП - размер </a:t>
            </a:r>
            <a:r>
              <a:rPr lang="ru-RU" sz="1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подушевого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норматива финансирования за счет средств обязательного медицинского страхования, установленного в соответствии с законодательством Российской Федерации на дату оказания/отказа в оказании медицинской помощи;</a:t>
            </a:r>
          </a:p>
          <a:p>
            <a:pPr algn="just">
              <a:buNone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К </a:t>
            </a:r>
            <a:r>
              <a:rPr lang="ru-RU" sz="1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коэффициент для определения размера штрафа устанавливается в соответствии с Перечнем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оснований.</a:t>
            </a:r>
            <a:endParaRPr lang="ru-RU" sz="1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14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lvl="0" indent="0" algn="just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7732710" cy="611234"/>
          </a:xfrm>
        </p:spPr>
        <p:txBody>
          <a:bodyPr>
            <a:noAutofit/>
          </a:bodyPr>
          <a:lstStyle/>
          <a:p>
            <a:pPr algn="just"/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РФ от 06.08.2015г. № 536н «О внесении изменений в Правила обязательного медицинского страхования»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33377" y="1052737"/>
            <a:ext cx="8559104" cy="5113114"/>
          </a:xfrm>
        </p:spPr>
        <p:txBody>
          <a:bodyPr>
            <a:normAutofit/>
          </a:bodyPr>
          <a:lstStyle/>
          <a:p>
            <a:pPr lvl="0" algn="just"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lvl="0" indent="0" algn="just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268760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124744"/>
            <a:ext cx="813690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Норматив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финансового обеспечения территориальной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</a:p>
          <a:p>
            <a:pPr algn="just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обязательного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медицинского страхования в расчете на одно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застрахованное</a:t>
            </a:r>
          </a:p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лицо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год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составляет:</a:t>
            </a:r>
          </a:p>
          <a:p>
            <a:pPr algn="just"/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РП = 23 986,9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 утверждён Постановлением Правительства ХМАО-Югры от 25 декабря 2015 года № 492-п « О территориальной программе государственных гарантий бесплатного оказания гражданам медицинской помощи в Ханты-Мансийском автономном округе – Югре на 2016 год»</a:t>
            </a:r>
          </a:p>
          <a:p>
            <a:pPr algn="ctr"/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7732710" cy="720080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ФФОМС 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21.07.2015 </a:t>
            </a: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130 </a:t>
            </a: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внесении изменений в Порядок организации и проведения контроля объемов, сроков, </a:t>
            </a:r>
            <a:r>
              <a:rPr lang="ru-RU" sz="18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качества»</a:t>
            </a:r>
            <a:endParaRPr lang="ru-RU" sz="1800" b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33377" y="1052737"/>
            <a:ext cx="8559104" cy="5113114"/>
          </a:xfrm>
        </p:spPr>
        <p:txBody>
          <a:bodyPr>
            <a:normAutofit/>
          </a:bodyPr>
          <a:lstStyle/>
          <a:p>
            <a:pPr lvl="0" algn="just"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lvl="0" indent="0" algn="just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58" y="1268760"/>
            <a:ext cx="8705850" cy="49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4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068" y="44624"/>
            <a:ext cx="7886574" cy="79208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ФФОМС РФ от 21.07.2015 N 130 «О внесении изменений в Порядок организации и проведения контроля объемов, сроков, качества»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278515"/>
              </p:ext>
            </p:extLst>
          </p:nvPr>
        </p:nvGraphicFramePr>
        <p:xfrm>
          <a:off x="179512" y="1322349"/>
          <a:ext cx="8784976" cy="2178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004048882"/>
              </p:ext>
            </p:extLst>
          </p:nvPr>
        </p:nvGraphicFramePr>
        <p:xfrm>
          <a:off x="179512" y="4077072"/>
          <a:ext cx="8784976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4325" y="1412776"/>
            <a:ext cx="23042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Неоплата в 2015 году 31 582 случая, на сумму</a:t>
            </a:r>
          </a:p>
          <a:p>
            <a:pPr algn="ctr"/>
            <a:r>
              <a:rPr lang="ru-RU" dirty="0" smtClean="0"/>
              <a:t>233 746 751,09 руб.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16216" y="1412776"/>
            <a:ext cx="23042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Сумма санкций</a:t>
            </a:r>
          </a:p>
          <a:p>
            <a:pPr algn="ctr"/>
            <a:r>
              <a:rPr lang="ru-RU" dirty="0" smtClean="0"/>
              <a:t>233 746 751,09 руб.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82230" y="1391914"/>
            <a:ext cx="23042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Штраф</a:t>
            </a:r>
          </a:p>
          <a:p>
            <a:pPr algn="ctr"/>
            <a:r>
              <a:rPr lang="ru-RU" dirty="0" smtClean="0"/>
              <a:t>0,00 руб.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4325" y="4103449"/>
            <a:ext cx="23042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Неоплата в 2016 году 31 582 случая, на сумму</a:t>
            </a:r>
          </a:p>
          <a:p>
            <a:pPr algn="ctr"/>
            <a:r>
              <a:rPr lang="ru-RU" dirty="0" smtClean="0"/>
              <a:t>233 746 751,09 руб.</a:t>
            </a:r>
            <a:endParaRPr lang="ru-RU" dirty="0"/>
          </a:p>
        </p:txBody>
      </p:sp>
      <p:sp>
        <p:nvSpPr>
          <p:cNvPr id="19" name="Плюс 4"/>
          <p:cNvSpPr/>
          <p:nvPr/>
        </p:nvSpPr>
        <p:spPr>
          <a:xfrm>
            <a:off x="2666311" y="4719076"/>
            <a:ext cx="652731" cy="20890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kern="1200"/>
          </a:p>
        </p:txBody>
      </p:sp>
      <p:grpSp>
        <p:nvGrpSpPr>
          <p:cNvPr id="20" name="Группа 19"/>
          <p:cNvGrpSpPr/>
          <p:nvPr/>
        </p:nvGrpSpPr>
        <p:grpSpPr>
          <a:xfrm>
            <a:off x="5807896" y="1844824"/>
            <a:ext cx="650054" cy="576065"/>
            <a:chOff x="3188735" y="203499"/>
            <a:chExt cx="1317678" cy="1257041"/>
          </a:xfrm>
        </p:grpSpPr>
        <p:sp>
          <p:nvSpPr>
            <p:cNvPr id="21" name="Равно 20"/>
            <p:cNvSpPr/>
            <p:nvPr/>
          </p:nvSpPr>
          <p:spPr>
            <a:xfrm>
              <a:off x="3243787" y="203499"/>
              <a:ext cx="1262626" cy="1105495"/>
            </a:xfrm>
            <a:prstGeom prst="mathEqual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Равно 4"/>
            <p:cNvSpPr/>
            <p:nvPr/>
          </p:nvSpPr>
          <p:spPr>
            <a:xfrm>
              <a:off x="3188735" y="718117"/>
              <a:ext cx="927903" cy="7424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300" kern="1200"/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3398711" y="4103449"/>
            <a:ext cx="23042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Штраф</a:t>
            </a:r>
          </a:p>
          <a:p>
            <a:pPr algn="ctr"/>
            <a:r>
              <a:rPr lang="ru-RU" dirty="0" smtClean="0"/>
              <a:t>763 046 385,60 руб.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571803" y="4103449"/>
            <a:ext cx="23042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Сумма санкций</a:t>
            </a:r>
          </a:p>
          <a:p>
            <a:pPr algn="ctr"/>
            <a:r>
              <a:rPr lang="ru-RU" dirty="0" smtClean="0"/>
              <a:t>996 793 136,69 руб.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29901" y="1907760"/>
            <a:ext cx="432854" cy="40846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47866" y="4610255"/>
            <a:ext cx="432854" cy="40846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07896" y="4610255"/>
            <a:ext cx="573074" cy="47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77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125" y="188640"/>
            <a:ext cx="7886574" cy="629652"/>
          </a:xfrm>
        </p:spPr>
        <p:txBody>
          <a:bodyPr/>
          <a:lstStyle/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ФФОМС РФ от 21.07.2015 N 130 «О внесении изменений в Порядок организации и проведения контроля объемов, сроков, качества»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3109814"/>
              </p:ext>
            </p:extLst>
          </p:nvPr>
        </p:nvGraphicFramePr>
        <p:xfrm>
          <a:off x="179512" y="1322349"/>
          <a:ext cx="8964488" cy="2538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3160-66FF-49A1-9C1B-B5A06151588D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2685" y="1746093"/>
            <a:ext cx="23042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Прогноз 1 кв. неоплата 7 895 случая, на сумму</a:t>
            </a:r>
          </a:p>
          <a:p>
            <a:pPr algn="ctr"/>
            <a:r>
              <a:rPr lang="ru-RU" sz="1600" dirty="0" smtClean="0"/>
              <a:t>58 436 687,77 руб.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0125" y="4293096"/>
            <a:ext cx="23042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1 кв. 2016 неоплата        5 463 случаев, </a:t>
            </a:r>
          </a:p>
          <a:p>
            <a:pPr algn="ctr"/>
            <a:r>
              <a:rPr lang="ru-RU" sz="1600" dirty="0" smtClean="0"/>
              <a:t>на сумму</a:t>
            </a:r>
          </a:p>
          <a:p>
            <a:pPr algn="ctr"/>
            <a:r>
              <a:rPr lang="ru-RU" sz="1600" dirty="0" smtClean="0"/>
              <a:t>45 194 838,32 руб.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12141" y="4293095"/>
            <a:ext cx="23042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 кв. штраф на сумму</a:t>
            </a:r>
          </a:p>
          <a:p>
            <a:pPr algn="ctr"/>
            <a:r>
              <a:rPr lang="ru-RU" dirty="0" smtClean="0"/>
              <a:t>93 207 748 руб.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68527" y="4293096"/>
            <a:ext cx="23042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 кв. санкции на сумму</a:t>
            </a:r>
          </a:p>
          <a:p>
            <a:pPr algn="ctr"/>
            <a:r>
              <a:rPr lang="ru-RU" dirty="0" smtClean="0"/>
              <a:t>138 402 586,32 руб.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382549" y="1746093"/>
            <a:ext cx="23042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Прогноз 1 кв. штраф, на сумму</a:t>
            </a:r>
          </a:p>
          <a:p>
            <a:pPr algn="ctr"/>
            <a:r>
              <a:rPr lang="ru-RU" sz="1600" dirty="0" smtClean="0"/>
              <a:t>190 761 596,40 руб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50053" y="1746093"/>
            <a:ext cx="23042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Прогноз на 1 кв. санкции на сумму</a:t>
            </a:r>
          </a:p>
          <a:p>
            <a:pPr algn="ctr"/>
            <a:r>
              <a:rPr lang="ru-RU" sz="1600" dirty="0" smtClean="0"/>
              <a:t>249 198 284,17 руб.</a:t>
            </a:r>
            <a:endParaRPr lang="ru-RU" sz="1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87638" y="2183231"/>
            <a:ext cx="432854" cy="4084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19649" y="4784051"/>
            <a:ext cx="432854" cy="40846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46294" y="2228408"/>
            <a:ext cx="573074" cy="47552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73701" y="4870935"/>
            <a:ext cx="573074" cy="47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86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d2fHpE_o0aVOBRw6OSa6g"/>
</p:tagLst>
</file>

<file path=ppt/theme/theme1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Тема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 Отдельные вопросы организации ЭКМП</Template>
  <TotalTime>11088</TotalTime>
  <Words>6895</Words>
  <Application>Microsoft Office PowerPoint</Application>
  <PresentationFormat>Экран (4:3)</PresentationFormat>
  <Paragraphs>504</Paragraphs>
  <Slides>31</Slides>
  <Notes>30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31</vt:i4>
      </vt:variant>
    </vt:vector>
  </HeadingPairs>
  <TitlesOfParts>
    <vt:vector size="37" baseType="lpstr">
      <vt:lpstr>1_Специальное оформление</vt:lpstr>
      <vt:lpstr>1_Office Theme</vt:lpstr>
      <vt:lpstr>2_Office Theme</vt:lpstr>
      <vt:lpstr>Office Theme</vt:lpstr>
      <vt:lpstr>Специальное оформление</vt:lpstr>
      <vt:lpstr>Тема Office</vt:lpstr>
      <vt:lpstr>       Нормативно-правовое регулирование сферы здравоохранения: новеллы, актуальные вопросы. Система расчёта штрафных санкций для медицинских организаций в системе обязательного медицинского страхования.</vt:lpstr>
      <vt:lpstr>ИЗМЕНЕНИЯ В ПРИКАЗЫ МЗ РФ и ФФОМС </vt:lpstr>
      <vt:lpstr>ИЗМЕНЕНИЯ В ПРИКАЗЫ МЗ РФ и ФФОМС </vt:lpstr>
      <vt:lpstr>Приказ Министерства здравоохранения РФ от 06.08.2015 № 536н «О внесении изменений в Правила обязательного медицинского страхования»</vt:lpstr>
      <vt:lpstr>     Приказ Министерства здравоохранения РФ от 06.08.2015г. № 536н «О внесении изменений в Правила обязательного медицинского страхования»</vt:lpstr>
      <vt:lpstr>Приказ Министерства здравоохранения РФ от 06.08.2015г. № 536н «О внесении изменений в Правила обязательного медицинского страхования»</vt:lpstr>
      <vt:lpstr>Приказ ФФОМС от 21.07.2015 № 130 «О внесении изменений в Порядок организации и проведения контроля объемов, сроков, качества»</vt:lpstr>
      <vt:lpstr>Приказ ФФОМС РФ от 21.07.2015 N 130 «О внесении изменений в Порядок организации и проведения контроля объемов, сроков, качества»</vt:lpstr>
      <vt:lpstr> Приказ ФФОМС РФ от 21.07.2015 N 130 «О внесении изменений в Порядок организации и проведения контроля объемов, сроков, качества»</vt:lpstr>
      <vt:lpstr>РАЗМЕР СРЕДСТВ В НОРМИРОВАННОМ СТРАХОВОМ ЗАПАСЕ  ОТ САНКЦИЙ (мероприятия)</vt:lpstr>
      <vt:lpstr>Федеральный закон об обязательном медицинском страховании в Российской Федерации от 29 ноября 2010, №326-ФЗ Статья 28. Формирование средств страховой медицинской организации и их расходование </vt:lpstr>
      <vt:lpstr>Федеральный закон об обязательном медицинском страховании в Российской Федерации от 29 ноября 2010, № 326-ФЗ Статья 26. Состав бюджета Федерального фонда и бюджетов территориальных фондов </vt:lpstr>
      <vt:lpstr>Постановление Правительства Российской Федерации от 21 апреля 2016 года № 332 «Об утверждении Правил использования медицинскими организациями средств нормированного страхового запаса» </vt:lpstr>
      <vt:lpstr>Постановление Правительства Российской Федерации от 21 апреля 2016 года №332 «Об утверждении Правил использования медицинскими организациями средств нормированного страхового запаса»</vt:lpstr>
      <vt:lpstr>Постановление Правительства Российской Федерации от 21 апреля 2016 года № 332 «Об утверждении Правил использования медицинскими организациями средств нормированного страхового запаса» </vt:lpstr>
      <vt:lpstr>Постановление Правительства Российской Федерации от 21 апреля 2016 года № 332 «Об утверждении Правил использования медицинскими организациями средств нормированного страхового запаса» </vt:lpstr>
      <vt:lpstr>Постановление Правительства Российской Федерации от 21 апреля 2016 года № 332 «Об утверждении Правил использования медицинскими организациями средств нормированного страхового запаса» </vt:lpstr>
      <vt:lpstr>Постановление Правительства Российской Федерации от 21 апреля 2016 года № 332 «Об утверждении Правил использования медицинскими организациями средств нормированного страхового запаса» </vt:lpstr>
      <vt:lpstr>Презентация PowerPoint</vt:lpstr>
      <vt:lpstr>Презентация PowerPoint</vt:lpstr>
      <vt:lpstr>Приказ Федерального фонда обязательного медицинского страхования от 24.12.2015 № 271 «О создании Контакт-центров в сфере обязательного медицинского страхования»</vt:lpstr>
      <vt:lpstr>Приказ Федерального фонда обязательного медицинского страхования от 24.12.2015, № 271 «О создании Контакт-центров в сфере обязательного медицинского страхования»</vt:lpstr>
      <vt:lpstr>Приказ Федерального фонда обязательного медицинского страхования от 24.12.2015 № 271 «О создании Контакт-центров в сфере обязательного медицинского страхования»</vt:lpstr>
      <vt:lpstr>Приказ Федерального фонда обязательного медицинского страхования от 24.12.2015, № 271 «О создании Контакт-центров в сфере обязательного медицинского страхования»</vt:lpstr>
      <vt:lpstr>   Приказ ФФОМС от 11 мая 2016 № 88 «Об утверждении Регламента взаимодействия участников обязательного медицинского страхования при информационном сопровождении застрахованных лиц на всех этапах оказания им медицинской помощи» </vt:lpstr>
      <vt:lpstr>   Приказ ФФОМС от 11 мая 2016 № 88 «Об утверждении Регламента взаимодействия участников обязательного медицинского страхования при информационном сопровождении застрахованных лиц на всех этапах оказания им медицинской помощи» </vt:lpstr>
      <vt:lpstr>Приказ Федерального фонда обязательного медицинского страхования от 19.10.2015, № 196 «Об утверждении формы информирования застрахованных лиц о перечне оказанных им медицинских услуг и их стоимости»</vt:lpstr>
      <vt:lpstr>Приказ Федерального фонда обязательного медицинского страхования от 19.10.2015, № 196 «Об утверждении формы информирования застрахованных лиц о перечне оказанных им медицинских услуг и их стоимости»</vt:lpstr>
      <vt:lpstr>Приказ Федерального фонда обязательного медицинского страхования от 19.10.2015, №196 «Об утверждении формы информирования застрахованных лиц о перечне оказанных им медицинских услуг и их стоимости»</vt:lpstr>
      <vt:lpstr>Приказ Федерального фонда обязательного медицинского страхования от 19.10.2015, № 196 «Об утверждении формы информирования застрахованных лиц о перечне оказанных им медицинских услуг и их стоимости»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НАПРАВЛЕНИЯ ДЕЯТЕЛЬНОСТИ ТФОМС ЮГРЫ В 2012 ГОДУ</dc:title>
  <dc:creator>Кладченко Лариса Владимировна</dc:creator>
  <cp:lastModifiedBy>SklyarovaMS</cp:lastModifiedBy>
  <cp:revision>788</cp:revision>
  <cp:lastPrinted>2016-05-30T12:21:35Z</cp:lastPrinted>
  <dcterms:modified xsi:type="dcterms:W3CDTF">2016-06-03T06:44:56Z</dcterms:modified>
</cp:coreProperties>
</file>